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8" r:id="rId2"/>
    <p:sldId id="286" r:id="rId3"/>
    <p:sldId id="305" r:id="rId4"/>
    <p:sldId id="297" r:id="rId5"/>
    <p:sldId id="256" r:id="rId6"/>
    <p:sldId id="273" r:id="rId7"/>
    <p:sldId id="274" r:id="rId8"/>
    <p:sldId id="261" r:id="rId9"/>
    <p:sldId id="262" r:id="rId10"/>
    <p:sldId id="263" r:id="rId11"/>
    <p:sldId id="264" r:id="rId12"/>
    <p:sldId id="265" r:id="rId13"/>
    <p:sldId id="266" r:id="rId14"/>
    <p:sldId id="281" r:id="rId15"/>
    <p:sldId id="270" r:id="rId16"/>
    <p:sldId id="282" r:id="rId17"/>
    <p:sldId id="271" r:id="rId18"/>
    <p:sldId id="283" r:id="rId19"/>
    <p:sldId id="278" r:id="rId20"/>
    <p:sldId id="279" r:id="rId21"/>
    <p:sldId id="285" r:id="rId22"/>
    <p:sldId id="287" r:id="rId23"/>
    <p:sldId id="296" r:id="rId24"/>
    <p:sldId id="299" r:id="rId25"/>
    <p:sldId id="300" r:id="rId26"/>
    <p:sldId id="298" r:id="rId27"/>
    <p:sldId id="304" r:id="rId28"/>
    <p:sldId id="303" r:id="rId29"/>
    <p:sldId id="292" r:id="rId30"/>
    <p:sldId id="293" r:id="rId31"/>
    <p:sldId id="294" r:id="rId32"/>
    <p:sldId id="295" r:id="rId33"/>
    <p:sldId id="301" r:id="rId34"/>
    <p:sldId id="302"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audio" initials="C" lastIdx="1" clrIdx="0">
    <p:extLst>
      <p:ext uri="{19B8F6BF-5375-455C-9EA6-DF929625EA0E}">
        <p15:presenceInfo xmlns:p15="http://schemas.microsoft.com/office/powerpoint/2012/main" userId="ce68a0222e5371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ABE"/>
    <a:srgbClr val="2EB9DA"/>
    <a:srgbClr val="2626C0"/>
    <a:srgbClr val="8A1673"/>
    <a:srgbClr val="CC3C65"/>
    <a:srgbClr val="FFCC66"/>
    <a:srgbClr val="3C88E4"/>
    <a:srgbClr val="ADAF59"/>
    <a:srgbClr val="63E721"/>
    <a:srgbClr val="647E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4" autoAdjust="0"/>
    <p:restoredTop sz="94660"/>
  </p:normalViewPr>
  <p:slideViewPr>
    <p:cSldViewPr snapToGrid="0">
      <p:cViewPr varScale="1">
        <p:scale>
          <a:sx n="85" d="100"/>
          <a:sy n="85" d="100"/>
        </p:scale>
        <p:origin x="102" y="20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BE1C41-EE45-458D-895D-9E9B24F038BA}" type="datetimeFigureOut">
              <a:rPr lang="es-AR" smtClean="0"/>
              <a:t>12/08/2022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86AF0-CD84-4B73-AB64-2C095D709713}" type="slidenum">
              <a:rPr lang="es-AR" smtClean="0"/>
              <a:t>‹Nº›</a:t>
            </a:fld>
            <a:endParaRPr lang="es-AR"/>
          </a:p>
        </p:txBody>
      </p:sp>
    </p:spTree>
    <p:extLst>
      <p:ext uri="{BB962C8B-B14F-4D97-AF65-F5344CB8AC3E}">
        <p14:creationId xmlns:p14="http://schemas.microsoft.com/office/powerpoint/2010/main" val="2329640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24650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67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1382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638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0719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7036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201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1aba03166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f1aba03166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498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A674-CED6-484D-8454-75B9D39D03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BC070-0098-45DE-903E-B3963AD59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28DEB1-B9F0-4548-BC60-63625D863F50}"/>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98497F0C-4460-4CBF-BD4F-04A1FD00A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8E0E1-A3F2-4C31-B6D9-09BB4BCD1FEB}"/>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3116150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919B-08B6-4B12-ADCB-7D8EF857E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2833C-6F5F-44E6-AD9F-4764E70B95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7D572-93C0-4109-BF9E-EE714B0FA7EB}"/>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831F0FA4-404C-4950-849D-30CF5B9E9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2DB8C-E3D1-48DD-8AD3-4337D5427B01}"/>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1425297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2A27DF-60EB-4ACA-93A9-CDECA72272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53E89F-F3FC-469C-BFD2-ABBAC4CC93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CCCF9-E79E-475C-AB9F-05473C425C42}"/>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DCC7FB93-87BF-4573-B387-3D2F0735C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E9E86-235A-4E9B-84DD-34D24E003988}"/>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1107955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90000"/>
              </a:lnSpc>
              <a:spcBef>
                <a:spcPts val="0"/>
              </a:spcBef>
              <a:spcAft>
                <a:spcPts val="0"/>
              </a:spcAft>
              <a:buClr>
                <a:schemeClr val="dk1"/>
              </a:buClr>
              <a:buSzPts val="1800"/>
              <a:buChar char="●"/>
              <a:defRPr/>
            </a:lvl1pPr>
            <a:lvl2pPr marL="1219170" lvl="1" indent="-423323" algn="l">
              <a:lnSpc>
                <a:spcPct val="90000"/>
              </a:lnSpc>
              <a:spcBef>
                <a:spcPts val="2133"/>
              </a:spcBef>
              <a:spcAft>
                <a:spcPts val="0"/>
              </a:spcAft>
              <a:buClr>
                <a:schemeClr val="dk1"/>
              </a:buClr>
              <a:buSzPts val="1400"/>
              <a:buChar char="○"/>
              <a:defRPr/>
            </a:lvl2pPr>
            <a:lvl3pPr marL="1828754" lvl="2" indent="-423323" algn="l">
              <a:lnSpc>
                <a:spcPct val="90000"/>
              </a:lnSpc>
              <a:spcBef>
                <a:spcPts val="2133"/>
              </a:spcBef>
              <a:spcAft>
                <a:spcPts val="0"/>
              </a:spcAft>
              <a:buClr>
                <a:schemeClr val="dk1"/>
              </a:buClr>
              <a:buSzPts val="1400"/>
              <a:buChar char="■"/>
              <a:defRPr/>
            </a:lvl3pPr>
            <a:lvl4pPr marL="2438339" lvl="3" indent="-423323" algn="l">
              <a:lnSpc>
                <a:spcPct val="90000"/>
              </a:lnSpc>
              <a:spcBef>
                <a:spcPts val="2133"/>
              </a:spcBef>
              <a:spcAft>
                <a:spcPts val="0"/>
              </a:spcAft>
              <a:buClr>
                <a:schemeClr val="dk1"/>
              </a:buClr>
              <a:buSzPts val="1400"/>
              <a:buChar char="●"/>
              <a:defRPr/>
            </a:lvl4pPr>
            <a:lvl5pPr marL="3047924" lvl="4" indent="-423323" algn="l">
              <a:lnSpc>
                <a:spcPct val="90000"/>
              </a:lnSpc>
              <a:spcBef>
                <a:spcPts val="2133"/>
              </a:spcBef>
              <a:spcAft>
                <a:spcPts val="0"/>
              </a:spcAft>
              <a:buClr>
                <a:schemeClr val="dk1"/>
              </a:buClr>
              <a:buSzPts val="1400"/>
              <a:buChar char="○"/>
              <a:defRPr/>
            </a:lvl5pPr>
            <a:lvl6pPr marL="3657509" lvl="5" indent="-423323" algn="l">
              <a:lnSpc>
                <a:spcPct val="90000"/>
              </a:lnSpc>
              <a:spcBef>
                <a:spcPts val="2133"/>
              </a:spcBef>
              <a:spcAft>
                <a:spcPts val="0"/>
              </a:spcAft>
              <a:buClr>
                <a:schemeClr val="dk1"/>
              </a:buClr>
              <a:buSzPts val="1400"/>
              <a:buChar char="■"/>
              <a:defRPr/>
            </a:lvl6pPr>
            <a:lvl7pPr marL="4267093" lvl="6" indent="-423323" algn="l">
              <a:lnSpc>
                <a:spcPct val="90000"/>
              </a:lnSpc>
              <a:spcBef>
                <a:spcPts val="2133"/>
              </a:spcBef>
              <a:spcAft>
                <a:spcPts val="0"/>
              </a:spcAft>
              <a:buClr>
                <a:schemeClr val="dk1"/>
              </a:buClr>
              <a:buSzPts val="1400"/>
              <a:buChar char="●"/>
              <a:defRPr/>
            </a:lvl7pPr>
            <a:lvl8pPr marL="4876678" lvl="7" indent="-423323" algn="l">
              <a:lnSpc>
                <a:spcPct val="90000"/>
              </a:lnSpc>
              <a:spcBef>
                <a:spcPts val="2133"/>
              </a:spcBef>
              <a:spcAft>
                <a:spcPts val="0"/>
              </a:spcAft>
              <a:buClr>
                <a:schemeClr val="dk1"/>
              </a:buClr>
              <a:buSzPts val="1400"/>
              <a:buChar char="○"/>
              <a:defRPr/>
            </a:lvl8pPr>
            <a:lvl9pPr marL="5486263" lvl="8" indent="-423323" algn="l">
              <a:lnSpc>
                <a:spcPct val="90000"/>
              </a:lnSpc>
              <a:spcBef>
                <a:spcPts val="2133"/>
              </a:spcBef>
              <a:spcAft>
                <a:spcPts val="2133"/>
              </a:spcAft>
              <a:buClr>
                <a:schemeClr val="dk1"/>
              </a:buClr>
              <a:buSzPts val="1400"/>
              <a:buChar char="■"/>
              <a:defRPr/>
            </a:lvl9pPr>
          </a:lstStyle>
          <a:p>
            <a:endParaRPr/>
          </a:p>
        </p:txBody>
      </p:sp>
      <p:sp>
        <p:nvSpPr>
          <p:cNvPr id="58" name="Google Shape;58;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Arial"/>
                <a:ea typeface="Arial"/>
                <a:cs typeface="Arial"/>
                <a:sym typeface="Arial"/>
              </a:defRPr>
            </a:lvl9pPr>
          </a:lstStyle>
          <a:p>
            <a:fld id="{00000000-1234-1234-1234-123412341234}" type="slidenum">
              <a:rPr lang="es-MX" smtClean="0"/>
              <a:pPr/>
              <a:t>‹Nº›</a:t>
            </a:fld>
            <a:endParaRPr lang="es-MX"/>
          </a:p>
        </p:txBody>
      </p:sp>
    </p:spTree>
    <p:extLst>
      <p:ext uri="{BB962C8B-B14F-4D97-AF65-F5344CB8AC3E}">
        <p14:creationId xmlns:p14="http://schemas.microsoft.com/office/powerpoint/2010/main" val="233742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09018-381A-42BC-BFCD-0704158DB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A71B5-E12F-4E5B-96FE-ADD8320D40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7C489-7944-4A6B-B364-6EF5865ECA6E}"/>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5543E333-13C5-4984-95A1-88F63DC66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B18F1-0FED-4A5E-B01D-A05BD7DC7244}"/>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10128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B6E58-3819-4E74-A15B-8EC5361E6E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3B3B81-077D-4EA6-B457-7DC8E8A3E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7334A3-C29D-47AA-A4C5-5B77834E184D}"/>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5B3D7A02-7480-445D-9086-823D3599B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78D26-50D8-4A18-826C-5088CD90D5C6}"/>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239738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1A18-B853-4C4B-9869-0D6EEC6F29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A82BF4-8D66-4D18-BC52-266F669C81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063194-38A3-48F9-BF51-20705AE471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D02B0F-B056-451A-A08C-ECE3690D9B0A}"/>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6" name="Footer Placeholder 5">
            <a:extLst>
              <a:ext uri="{FF2B5EF4-FFF2-40B4-BE49-F238E27FC236}">
                <a16:creationId xmlns:a16="http://schemas.microsoft.com/office/drawing/2014/main" id="{DEA3CE37-ACBC-4001-9257-8CDAD7D617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E9C02-13DA-4213-B777-B74BAB839D73}"/>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34364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C3E1-D0C3-4F83-960B-196695A5DB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282791-D744-4FFD-B2C1-DBB1306368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9F8D08-0B51-41BD-9FEB-794FB32610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80FD374-F5C3-4395-8EC7-DC0233312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778F625-875D-499D-AB17-D59086B827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607281-8F29-4F10-9BAC-1D785DBF4B67}"/>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8" name="Footer Placeholder 7">
            <a:extLst>
              <a:ext uri="{FF2B5EF4-FFF2-40B4-BE49-F238E27FC236}">
                <a16:creationId xmlns:a16="http://schemas.microsoft.com/office/drawing/2014/main" id="{25E813D3-2765-4743-A990-AD8E474283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D2E69A-5F6F-425E-87E8-01F8B16ED45C}"/>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2781762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80E8D-71D6-4DBF-9C86-5D60BD7CAC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7E6019-5941-4057-8843-017DF357BDD1}"/>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4" name="Footer Placeholder 3">
            <a:extLst>
              <a:ext uri="{FF2B5EF4-FFF2-40B4-BE49-F238E27FC236}">
                <a16:creationId xmlns:a16="http://schemas.microsoft.com/office/drawing/2014/main" id="{8E9E08F1-06EC-4796-9E57-9C92CE654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1A06FF-D87C-40AC-ADC5-AE53CAE6A13F}"/>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3284955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E372BB-E41C-4D4E-91CE-094A18FF6340}"/>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3" name="Footer Placeholder 2">
            <a:extLst>
              <a:ext uri="{FF2B5EF4-FFF2-40B4-BE49-F238E27FC236}">
                <a16:creationId xmlns:a16="http://schemas.microsoft.com/office/drawing/2014/main" id="{628F2F2B-6057-456D-97F8-3DC05B9800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6A766B-B067-44FF-80EF-90A95DA083B4}"/>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179307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5D7B-FC66-4DDB-AF2C-2C2712A5C4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273E95-532A-4537-818E-21A1AD4E1C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9866AE-8B7E-4EAD-816E-0EBA34FF1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9AADFC-269E-4420-A949-C29ABD757263}"/>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6" name="Footer Placeholder 5">
            <a:extLst>
              <a:ext uri="{FF2B5EF4-FFF2-40B4-BE49-F238E27FC236}">
                <a16:creationId xmlns:a16="http://schemas.microsoft.com/office/drawing/2014/main" id="{73EE7559-BE9D-4A2A-BE47-FF895733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BC039-F3CE-47AE-93A1-66F3A9B1E099}"/>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144891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F72B-E9A7-49CA-BE4A-3256C8B97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7CDD87-C16E-4679-8B39-934940389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F20AA4-D86F-4642-B96F-2E4B4ED86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C6C4C1-2D83-443B-80DF-C96852E98D62}"/>
              </a:ext>
            </a:extLst>
          </p:cNvPr>
          <p:cNvSpPr>
            <a:spLocks noGrp="1"/>
          </p:cNvSpPr>
          <p:nvPr>
            <p:ph type="dt" sz="half" idx="10"/>
          </p:nvPr>
        </p:nvSpPr>
        <p:spPr/>
        <p:txBody>
          <a:bodyPr/>
          <a:lstStyle/>
          <a:p>
            <a:fld id="{987DA69C-A3BC-48FB-828D-5A6E6B919454}" type="datetimeFigureOut">
              <a:rPr lang="en-US" smtClean="0"/>
              <a:t>8/12/2022</a:t>
            </a:fld>
            <a:endParaRPr lang="en-US"/>
          </a:p>
        </p:txBody>
      </p:sp>
      <p:sp>
        <p:nvSpPr>
          <p:cNvPr id="6" name="Footer Placeholder 5">
            <a:extLst>
              <a:ext uri="{FF2B5EF4-FFF2-40B4-BE49-F238E27FC236}">
                <a16:creationId xmlns:a16="http://schemas.microsoft.com/office/drawing/2014/main" id="{F5651CED-4C33-452F-970F-0916999E9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630EEF-E630-457B-8165-D794714FB696}"/>
              </a:ext>
            </a:extLst>
          </p:cNvPr>
          <p:cNvSpPr>
            <a:spLocks noGrp="1"/>
          </p:cNvSpPr>
          <p:nvPr>
            <p:ph type="sldNum" sz="quarter" idx="12"/>
          </p:nvPr>
        </p:nvSpPr>
        <p:spPr/>
        <p:txBody>
          <a:bodyPr/>
          <a:lstStyle/>
          <a:p>
            <a:fld id="{20CC475A-FC22-4BB2-81DE-26878B72C705}" type="slidenum">
              <a:rPr lang="en-US" smtClean="0"/>
              <a:t>‹Nº›</a:t>
            </a:fld>
            <a:endParaRPr lang="en-US"/>
          </a:p>
        </p:txBody>
      </p:sp>
    </p:spTree>
    <p:extLst>
      <p:ext uri="{BB962C8B-B14F-4D97-AF65-F5344CB8AC3E}">
        <p14:creationId xmlns:p14="http://schemas.microsoft.com/office/powerpoint/2010/main" val="290053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41A8F-16B4-42B4-BCD2-9D527AEE52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48783-6F45-4CD5-8CBD-3CB1AE64B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955B1-9F51-4C46-AD48-26807E68A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DA69C-A3BC-48FB-828D-5A6E6B919454}" type="datetimeFigureOut">
              <a:rPr lang="en-US" smtClean="0"/>
              <a:t>8/12/2022</a:t>
            </a:fld>
            <a:endParaRPr lang="en-US"/>
          </a:p>
        </p:txBody>
      </p:sp>
      <p:sp>
        <p:nvSpPr>
          <p:cNvPr id="5" name="Footer Placeholder 4">
            <a:extLst>
              <a:ext uri="{FF2B5EF4-FFF2-40B4-BE49-F238E27FC236}">
                <a16:creationId xmlns:a16="http://schemas.microsoft.com/office/drawing/2014/main" id="{0BB688D8-FB80-49EF-B593-170DCB4FF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269C12-CA27-4FD4-8883-4CDB70D8C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C475A-FC22-4BB2-81DE-26878B72C705}" type="slidenum">
              <a:rPr lang="en-US" smtClean="0"/>
              <a:t>‹Nº›</a:t>
            </a:fld>
            <a:endParaRPr lang="en-US"/>
          </a:p>
        </p:txBody>
      </p:sp>
    </p:spTree>
    <p:extLst>
      <p:ext uri="{BB962C8B-B14F-4D97-AF65-F5344CB8AC3E}">
        <p14:creationId xmlns:p14="http://schemas.microsoft.com/office/powerpoint/2010/main" val="36193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2.png"/><Relationship Id="rId3" Type="http://schemas.openxmlformats.org/officeDocument/2006/relationships/image" Target="../media/image26.svg"/><Relationship Id="rId7" Type="http://schemas.openxmlformats.org/officeDocument/2006/relationships/image" Target="../media/image29.png"/><Relationship Id="rId12" Type="http://schemas.openxmlformats.org/officeDocument/2006/relationships/slide" Target="slide12.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24.png"/><Relationship Id="rId1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slide" Target="slide8.xml"/><Relationship Id="rId9" Type="http://schemas.openxmlformats.org/officeDocument/2006/relationships/slide" Target="slide11.xml"/><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6.svg"/><Relationship Id="rId3" Type="http://schemas.openxmlformats.org/officeDocument/2006/relationships/image" Target="../media/image18.png"/><Relationship Id="rId7" Type="http://schemas.openxmlformats.org/officeDocument/2006/relationships/image" Target="../media/image32.svg"/><Relationship Id="rId12" Type="http://schemas.openxmlformats.org/officeDocument/2006/relationships/image" Target="../media/image25.png"/><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4.png"/><Relationship Id="rId5" Type="http://schemas.openxmlformats.org/officeDocument/2006/relationships/slide" Target="slide11.xml"/><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 Id="rId1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6.svg"/><Relationship Id="rId3" Type="http://schemas.openxmlformats.org/officeDocument/2006/relationships/image" Target="../media/image18.png"/><Relationship Id="rId7" Type="http://schemas.openxmlformats.org/officeDocument/2006/relationships/image" Target="../media/image33.svg"/><Relationship Id="rId12" Type="http://schemas.openxmlformats.org/officeDocument/2006/relationships/image" Target="../media/image25.png"/><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11.xml"/><Relationship Id="rId15" Type="http://schemas.openxmlformats.org/officeDocument/2006/relationships/image" Target="../media/image1.png"/><Relationship Id="rId10" Type="http://schemas.openxmlformats.org/officeDocument/2006/relationships/image" Target="../media/image35.svg"/><Relationship Id="rId4" Type="http://schemas.openxmlformats.org/officeDocument/2006/relationships/image" Target="../media/image19.svg"/><Relationship Id="rId9" Type="http://schemas.openxmlformats.org/officeDocument/2006/relationships/image" Target="../media/image34.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slide" Target="slide17.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slide" Target="slide17.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0.png"/><Relationship Id="rId4" Type="http://schemas.openxmlformats.org/officeDocument/2006/relationships/slide" Target="slide17.xml"/></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1.png"/><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slide" Target="slide18.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slide" Target="slide17.xml"/></Relationships>
</file>

<file path=ppt/slides/_rels/slide18.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1.png"/><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slide" Target="slide19.xml"/><Relationship Id="rId4" Type="http://schemas.openxmlformats.org/officeDocument/2006/relationships/slide" Target="slide17.xml"/></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slide" Target="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slide" Target="slide17.xml"/></Relationships>
</file>

<file path=ppt/slides/_rels/slide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slide" Target="slide17.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6.svg"/><Relationship Id="rId3" Type="http://schemas.openxmlformats.org/officeDocument/2006/relationships/image" Target="../media/image18.png"/><Relationship Id="rId7" Type="http://schemas.openxmlformats.org/officeDocument/2006/relationships/image" Target="../media/image21.svg"/><Relationship Id="rId12" Type="http://schemas.openxmlformats.org/officeDocument/2006/relationships/image" Target="../media/image25.png"/><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slide" Target="slide11.xml"/><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 Id="rId1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2.png"/><Relationship Id="rId3" Type="http://schemas.openxmlformats.org/officeDocument/2006/relationships/image" Target="../media/image28.svg"/><Relationship Id="rId7" Type="http://schemas.openxmlformats.org/officeDocument/2006/relationships/image" Target="../media/image18.png"/><Relationship Id="rId12" Type="http://schemas.openxmlformats.org/officeDocument/2006/relationships/slide" Target="slide12.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24.png"/><Relationship Id="rId1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slide" Target="slide8.xml"/><Relationship Id="rId9" Type="http://schemas.openxmlformats.org/officeDocument/2006/relationships/slide" Target="slide11.xml"/><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86"/>
        <p:cNvGrpSpPr/>
        <p:nvPr/>
      </p:nvGrpSpPr>
      <p:grpSpPr>
        <a:xfrm>
          <a:off x="0" y="0"/>
          <a:ext cx="0" cy="0"/>
          <a:chOff x="0" y="0"/>
          <a:chExt cx="0" cy="0"/>
        </a:xfrm>
      </p:grpSpPr>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pic>
        <p:nvPicPr>
          <p:cNvPr id="3" name="Imagen 2">
            <a:extLst>
              <a:ext uri="{FF2B5EF4-FFF2-40B4-BE49-F238E27FC236}">
                <a16:creationId xmlns:a16="http://schemas.microsoft.com/office/drawing/2014/main" id="{AA4AAA0C-DC07-4591-846F-3C0AD05F9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 y="0"/>
            <a:ext cx="12188283"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rma libre: forma 22">
            <a:extLst>
              <a:ext uri="{FF2B5EF4-FFF2-40B4-BE49-F238E27FC236}">
                <a16:creationId xmlns:a16="http://schemas.microsoft.com/office/drawing/2014/main" id="{3756220D-D260-4D03-9ACE-17E3844E9F53}"/>
              </a:ext>
            </a:extLst>
          </p:cNvPr>
          <p:cNvSpPr/>
          <p:nvPr/>
        </p:nvSpPr>
        <p:spPr>
          <a:xfrm>
            <a:off x="-3412137" y="0"/>
            <a:ext cx="21951782" cy="7041989"/>
          </a:xfrm>
          <a:custGeom>
            <a:avLst/>
            <a:gdLst>
              <a:gd name="connsiteX0" fmla="*/ 8380925 w 21951782"/>
              <a:gd name="connsiteY0" fmla="*/ 0 h 7041989"/>
              <a:gd name="connsiteX1" fmla="*/ 10770335 w 21951782"/>
              <a:gd name="connsiteY1" fmla="*/ 0 h 7041989"/>
              <a:gd name="connsiteX2" fmla="*/ 10770335 w 21951782"/>
              <a:gd name="connsiteY2" fmla="*/ 2088989 h 7041989"/>
              <a:gd name="connsiteX3" fmla="*/ 21951782 w 21951782"/>
              <a:gd name="connsiteY3" fmla="*/ 2088989 h 7041989"/>
              <a:gd name="connsiteX4" fmla="*/ 21951782 w 21951782"/>
              <a:gd name="connsiteY4" fmla="*/ 7041989 h 7041989"/>
              <a:gd name="connsiteX5" fmla="*/ 0 w 21951782"/>
              <a:gd name="connsiteY5" fmla="*/ 7041989 h 7041989"/>
              <a:gd name="connsiteX6" fmla="*/ 0 w 21951782"/>
              <a:gd name="connsiteY6" fmla="*/ 2088989 h 7041989"/>
              <a:gd name="connsiteX7" fmla="*/ 8380925 w 21951782"/>
              <a:gd name="connsiteY7" fmla="*/ 2088989 h 70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782" h="7041989">
                <a:moveTo>
                  <a:pt x="8380925" y="0"/>
                </a:moveTo>
                <a:lnTo>
                  <a:pt x="10770335" y="0"/>
                </a:lnTo>
                <a:lnTo>
                  <a:pt x="10770335" y="2088989"/>
                </a:lnTo>
                <a:lnTo>
                  <a:pt x="21951782" y="2088989"/>
                </a:lnTo>
                <a:lnTo>
                  <a:pt x="21951782" y="7041989"/>
                </a:lnTo>
                <a:lnTo>
                  <a:pt x="0" y="7041989"/>
                </a:lnTo>
                <a:lnTo>
                  <a:pt x="0" y="2088989"/>
                </a:lnTo>
                <a:lnTo>
                  <a:pt x="8380925" y="2088989"/>
                </a:lnTo>
                <a:close/>
              </a:path>
            </a:pathLst>
          </a:custGeom>
          <a:solidFill>
            <a:srgbClr val="8A5C7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AR" dirty="0"/>
          </a:p>
        </p:txBody>
      </p:sp>
      <p:sp>
        <p:nvSpPr>
          <p:cNvPr id="20" name="CuadroTexto 19">
            <a:extLst>
              <a:ext uri="{FF2B5EF4-FFF2-40B4-BE49-F238E27FC236}">
                <a16:creationId xmlns:a16="http://schemas.microsoft.com/office/drawing/2014/main" id="{D9CDB4D8-A3F8-4122-8798-89A4CBF5E0E0}"/>
              </a:ext>
            </a:extLst>
          </p:cNvPr>
          <p:cNvSpPr txBox="1"/>
          <p:nvPr/>
        </p:nvSpPr>
        <p:spPr>
          <a:xfrm>
            <a:off x="80309" y="2242882"/>
            <a:ext cx="7823880"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4000" dirty="0">
                <a:solidFill>
                  <a:schemeClr val="bg1">
                    <a:lumMod val="95000"/>
                  </a:schemeClr>
                </a:solidFill>
                <a:latin typeface="Anton" panose="02000503000000000000" pitchFamily="2" charset="0"/>
              </a:rPr>
              <a:t>MODELOS DE PREDICCIÓN</a:t>
            </a:r>
          </a:p>
          <a:p>
            <a:pPr algn="ctr"/>
            <a:endParaRPr lang="es-AR" sz="4000" dirty="0">
              <a:solidFill>
                <a:schemeClr val="bg1">
                  <a:lumMod val="95000"/>
                </a:schemeClr>
              </a:solidFill>
              <a:latin typeface="Anton" panose="02000503000000000000" pitchFamily="2" charset="0"/>
            </a:endParaRPr>
          </a:p>
        </p:txBody>
      </p:sp>
      <p:sp>
        <p:nvSpPr>
          <p:cNvPr id="21" name="CuadroTexto 20">
            <a:extLst>
              <a:ext uri="{FF2B5EF4-FFF2-40B4-BE49-F238E27FC236}">
                <a16:creationId xmlns:a16="http://schemas.microsoft.com/office/drawing/2014/main" id="{441C20DB-20C0-41C8-81FF-60B4F1E05517}"/>
              </a:ext>
            </a:extLst>
          </p:cNvPr>
          <p:cNvSpPr txBox="1"/>
          <p:nvPr/>
        </p:nvSpPr>
        <p:spPr>
          <a:xfrm>
            <a:off x="4368120" y="2924151"/>
            <a:ext cx="7823880" cy="3693319"/>
          </a:xfrm>
          <a:prstGeom prst="rect">
            <a:avLst/>
          </a:prstGeom>
          <a:noFill/>
        </p:spPr>
        <p:txBody>
          <a:bodyPr wrap="square" rtlCol="0">
            <a:spAutoFit/>
          </a:bodyPr>
          <a:lstStyle/>
          <a:p>
            <a:r>
              <a:rPr lang="es-MX" b="0" i="0" dirty="0">
                <a:solidFill>
                  <a:schemeClr val="bg1"/>
                </a:solidFill>
                <a:effectLst/>
                <a:latin typeface="Helvetica Neue"/>
              </a:rPr>
              <a:t>El modelado predictivo es una forma poderosa de agregar inteligencia a su aplicación. Permite que las aplicaciones predigan resultados contra nuevos datos. El acto de incorporar análisis predictivos en sus aplicaciones implica dos fases principales: entrenamiento de modelos e implementación de modelos.</a:t>
            </a:r>
            <a:endParaRPr lang="es-MX" b="1" dirty="0">
              <a:solidFill>
                <a:schemeClr val="bg1"/>
              </a:solidFill>
            </a:endParaRPr>
          </a:p>
          <a:p>
            <a:endParaRPr lang="es-MX" b="1" dirty="0">
              <a:solidFill>
                <a:schemeClr val="bg1">
                  <a:lumMod val="95000"/>
                </a:schemeClr>
              </a:solidFill>
            </a:endParaRPr>
          </a:p>
          <a:p>
            <a:endParaRPr lang="es-MX" b="1" dirty="0">
              <a:solidFill>
                <a:schemeClr val="bg1">
                  <a:lumMod val="95000"/>
                </a:schemeClr>
              </a:solidFill>
            </a:endParaRPr>
          </a:p>
          <a:p>
            <a:r>
              <a:rPr lang="es-MX" b="1" dirty="0">
                <a:solidFill>
                  <a:schemeClr val="bg1">
                    <a:lumMod val="95000"/>
                  </a:schemeClr>
                </a:solidFill>
                <a:latin typeface="Arial" panose="020B0604020202020204" pitchFamily="34" charset="0"/>
                <a:cs typeface="Arial" panose="020B0604020202020204" pitchFamily="34" charset="0"/>
              </a:rPr>
              <a:t>La codificación de etiquetas se refiere a convertir las etiquetas en forma numérica para convertirlas en una forma legible por máquina. Los algoritmos de aprendizaje automático pueden decidir de una mejor manera cómo se deben operar esas etiquetas. Es un paso importante de preprocesamiento para el conjunto de datos estructurados en el aprendizaje supervisado.</a:t>
            </a:r>
            <a:endParaRPr lang="es-AR" dirty="0">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E43B6CD9-B953-4EAC-B2A6-04DB41914069}"/>
              </a:ext>
            </a:extLst>
          </p:cNvPr>
          <p:cNvSpPr txBox="1"/>
          <p:nvPr/>
        </p:nvSpPr>
        <p:spPr>
          <a:xfrm>
            <a:off x="2341605" y="1326278"/>
            <a:ext cx="2641602" cy="369332"/>
          </a:xfrm>
          <a:prstGeom prst="rect">
            <a:avLst/>
          </a:prstGeom>
          <a:noFill/>
        </p:spPr>
        <p:txBody>
          <a:bodyPr wrap="square" rtlCol="0">
            <a:spAutoFit/>
          </a:bodyPr>
          <a:lstStyle/>
          <a:p>
            <a:pPr algn="ctr"/>
            <a:r>
              <a:rPr lang="es-AR" dirty="0">
                <a:latin typeface="Anton" panose="02000503000000000000" pitchFamily="2" charset="0"/>
              </a:rPr>
              <a:t>EDA</a:t>
            </a:r>
          </a:p>
        </p:txBody>
      </p:sp>
      <p:pic>
        <p:nvPicPr>
          <p:cNvPr id="16" name="Imagen 17" descr="Target Audience con relleno sólido">
            <a:extLst>
              <a:ext uri="{FF2B5EF4-FFF2-40B4-BE49-F238E27FC236}">
                <a16:creationId xmlns:a16="http://schemas.microsoft.com/office/drawing/2014/main" id="{8F952B2D-15FD-4C31-802A-E65B31C450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92113" y="45149"/>
            <a:ext cx="1417999" cy="1417999"/>
          </a:xfrm>
          <a:prstGeom prst="rect">
            <a:avLst/>
          </a:prstGeom>
          <a:effectLst>
            <a:outerShdw blurRad="50800" dist="38100" dir="10800000" algn="r" rotWithShape="0">
              <a:prstClr val="black">
                <a:alpha val="40000"/>
              </a:prstClr>
            </a:outerShdw>
          </a:effectLst>
        </p:spPr>
      </p:pic>
      <p:sp>
        <p:nvSpPr>
          <p:cNvPr id="17" name="CuadroTexto 16">
            <a:extLst>
              <a:ext uri="{FF2B5EF4-FFF2-40B4-BE49-F238E27FC236}">
                <a16:creationId xmlns:a16="http://schemas.microsoft.com/office/drawing/2014/main" id="{AD23BA66-B741-473C-AF0D-E649811B9A61}"/>
              </a:ext>
            </a:extLst>
          </p:cNvPr>
          <p:cNvSpPr txBox="1"/>
          <p:nvPr/>
        </p:nvSpPr>
        <p:spPr>
          <a:xfrm>
            <a:off x="438918" y="1467895"/>
            <a:ext cx="1538514" cy="369332"/>
          </a:xfrm>
          <a:prstGeom prst="rect">
            <a:avLst/>
          </a:prstGeom>
          <a:noFill/>
        </p:spPr>
        <p:txBody>
          <a:bodyPr wrap="square" rtlCol="0">
            <a:spAutoFit/>
          </a:bodyPr>
          <a:lstStyle/>
          <a:p>
            <a:pPr algn="ctr"/>
            <a:r>
              <a:rPr lang="es-AR" dirty="0">
                <a:latin typeface="Anton" panose="02000503000000000000" pitchFamily="2" charset="0"/>
              </a:rPr>
              <a:t>DATA CLEARING</a:t>
            </a:r>
          </a:p>
        </p:txBody>
      </p:sp>
      <p:pic>
        <p:nvPicPr>
          <p:cNvPr id="19" name="Imagen 18">
            <a:hlinkClick r:id="rId4" action="ppaction://hlinksldjump"/>
            <a:extLst>
              <a:ext uri="{FF2B5EF4-FFF2-40B4-BE49-F238E27FC236}">
                <a16:creationId xmlns:a16="http://schemas.microsoft.com/office/drawing/2014/main" id="{766E81A6-7C4E-4E97-BEEC-A6CF3B271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65" y="163097"/>
            <a:ext cx="1361767" cy="1361767"/>
          </a:xfrm>
          <a:prstGeom prst="rect">
            <a:avLst/>
          </a:prstGeom>
        </p:spPr>
      </p:pic>
      <p:sp>
        <p:nvSpPr>
          <p:cNvPr id="22" name="CuadroTexto 21">
            <a:extLst>
              <a:ext uri="{FF2B5EF4-FFF2-40B4-BE49-F238E27FC236}">
                <a16:creationId xmlns:a16="http://schemas.microsoft.com/office/drawing/2014/main" id="{887BC270-D9F6-49E3-A6B7-AABBEC9357E1}"/>
              </a:ext>
            </a:extLst>
          </p:cNvPr>
          <p:cNvSpPr txBox="1"/>
          <p:nvPr/>
        </p:nvSpPr>
        <p:spPr>
          <a:xfrm>
            <a:off x="7523103" y="1380082"/>
            <a:ext cx="1847852" cy="369332"/>
          </a:xfrm>
          <a:prstGeom prst="rect">
            <a:avLst/>
          </a:prstGeom>
          <a:noFill/>
        </p:spPr>
        <p:txBody>
          <a:bodyPr wrap="square" rtlCol="0">
            <a:spAutoFit/>
          </a:bodyPr>
          <a:lstStyle/>
          <a:p>
            <a:pPr algn="ctr"/>
            <a:r>
              <a:rPr lang="es-AR" dirty="0">
                <a:latin typeface="Anton" panose="02000503000000000000" pitchFamily="2" charset="0"/>
              </a:rPr>
              <a:t>CONCLUSIONES</a:t>
            </a:r>
          </a:p>
        </p:txBody>
      </p:sp>
      <p:sp>
        <p:nvSpPr>
          <p:cNvPr id="24" name="CuadroTexto 23">
            <a:extLst>
              <a:ext uri="{FF2B5EF4-FFF2-40B4-BE49-F238E27FC236}">
                <a16:creationId xmlns:a16="http://schemas.microsoft.com/office/drawing/2014/main" id="{CC7057E9-7682-4CE8-B931-B2170D770057}"/>
              </a:ext>
            </a:extLst>
          </p:cNvPr>
          <p:cNvSpPr txBox="1"/>
          <p:nvPr/>
        </p:nvSpPr>
        <p:spPr>
          <a:xfrm>
            <a:off x="9370955" y="1394258"/>
            <a:ext cx="2637977" cy="369332"/>
          </a:xfrm>
          <a:prstGeom prst="rect">
            <a:avLst/>
          </a:prstGeom>
          <a:noFill/>
        </p:spPr>
        <p:txBody>
          <a:bodyPr wrap="square" rtlCol="0">
            <a:spAutoFit/>
          </a:bodyPr>
          <a:lstStyle/>
          <a:p>
            <a:pPr algn="ctr"/>
            <a:r>
              <a:rPr lang="es-AR" dirty="0">
                <a:latin typeface="Anton" panose="02000503000000000000" pitchFamily="2" charset="0"/>
              </a:rPr>
              <a:t>MODELOS DE NEGOCIO</a:t>
            </a:r>
          </a:p>
        </p:txBody>
      </p:sp>
      <p:sp>
        <p:nvSpPr>
          <p:cNvPr id="25" name="CuadroTexto 24">
            <a:extLst>
              <a:ext uri="{FF2B5EF4-FFF2-40B4-BE49-F238E27FC236}">
                <a16:creationId xmlns:a16="http://schemas.microsoft.com/office/drawing/2014/main" id="{30891DDA-39D8-4FC1-959C-7D65CD1AF449}"/>
              </a:ext>
            </a:extLst>
          </p:cNvPr>
          <p:cNvSpPr txBox="1"/>
          <p:nvPr/>
        </p:nvSpPr>
        <p:spPr>
          <a:xfrm>
            <a:off x="4970546" y="1392782"/>
            <a:ext cx="2405741" cy="369332"/>
          </a:xfrm>
          <a:prstGeom prst="rect">
            <a:avLst/>
          </a:prstGeom>
          <a:noFill/>
        </p:spPr>
        <p:txBody>
          <a:bodyPr wrap="square" rtlCol="0">
            <a:spAutoFit/>
          </a:bodyPr>
          <a:lstStyle/>
          <a:p>
            <a:pPr algn="ctr"/>
            <a:r>
              <a:rPr lang="es-AR" dirty="0">
                <a:solidFill>
                  <a:schemeClr val="bg1"/>
                </a:solidFill>
                <a:latin typeface="Anton" panose="02000503000000000000" pitchFamily="2" charset="0"/>
              </a:rPr>
              <a:t>MODELOS DE PREDICCION </a:t>
            </a:r>
          </a:p>
        </p:txBody>
      </p:sp>
      <p:pic>
        <p:nvPicPr>
          <p:cNvPr id="26" name="Imagen 9" descr="Robot con relleno sólido">
            <a:hlinkClick r:id="rId6" action="ppaction://hlinksldjump"/>
            <a:extLst>
              <a:ext uri="{FF2B5EF4-FFF2-40B4-BE49-F238E27FC236}">
                <a16:creationId xmlns:a16="http://schemas.microsoft.com/office/drawing/2014/main" id="{F53D320B-0B2F-48F1-A774-A0C96E5337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01468" y="190726"/>
            <a:ext cx="1119552" cy="1119552"/>
          </a:xfrm>
          <a:prstGeom prst="rect">
            <a:avLst/>
          </a:prstGeom>
        </p:spPr>
      </p:pic>
      <p:pic>
        <p:nvPicPr>
          <p:cNvPr id="28" name="Imagen 11" descr="Brain in head con relleno sólido">
            <a:hlinkClick r:id="rId9" action="ppaction://hlinksldjump"/>
            <a:extLst>
              <a:ext uri="{FF2B5EF4-FFF2-40B4-BE49-F238E27FC236}">
                <a16:creationId xmlns:a16="http://schemas.microsoft.com/office/drawing/2014/main" id="{047F78DE-5533-4C0C-92E1-18BDEAEAD7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002813" y="240530"/>
            <a:ext cx="867299" cy="867299"/>
          </a:xfrm>
          <a:prstGeom prst="rect">
            <a:avLst/>
          </a:prstGeom>
        </p:spPr>
      </p:pic>
      <p:pic>
        <p:nvPicPr>
          <p:cNvPr id="29" name="Imagen 13" descr="Briefcase con relleno sólido">
            <a:hlinkClick r:id="rId12" action="ppaction://hlinksldjump"/>
            <a:extLst>
              <a:ext uri="{FF2B5EF4-FFF2-40B4-BE49-F238E27FC236}">
                <a16:creationId xmlns:a16="http://schemas.microsoft.com/office/drawing/2014/main" id="{7DFDE463-F4CA-4248-B1E7-94FC5EE1CA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383156" y="142778"/>
            <a:ext cx="979565" cy="979565"/>
          </a:xfrm>
          <a:prstGeom prst="rect">
            <a:avLst/>
          </a:prstGeom>
        </p:spPr>
      </p:pic>
      <p:pic>
        <p:nvPicPr>
          <p:cNvPr id="18" name="Google Shape;388;p57">
            <a:extLst>
              <a:ext uri="{FF2B5EF4-FFF2-40B4-BE49-F238E27FC236}">
                <a16:creationId xmlns:a16="http://schemas.microsoft.com/office/drawing/2014/main" id="{C3CFA6EC-1A54-4758-A385-7EAAEAFD13A5}"/>
              </a:ext>
            </a:extLst>
          </p:cNvPr>
          <p:cNvPicPr preferRelativeResize="0"/>
          <p:nvPr/>
        </p:nvPicPr>
        <p:blipFill rotWithShape="1">
          <a:blip r:embed="rId15">
            <a:alphaModFix/>
          </a:blip>
          <a:srcRect/>
          <a:stretch/>
        </p:blipFill>
        <p:spPr>
          <a:xfrm>
            <a:off x="10383156" y="6417100"/>
            <a:ext cx="1582035" cy="440900"/>
          </a:xfrm>
          <a:prstGeom prst="rect">
            <a:avLst/>
          </a:prstGeom>
          <a:noFill/>
          <a:ln>
            <a:noFill/>
          </a:ln>
        </p:spPr>
      </p:pic>
    </p:spTree>
    <p:extLst>
      <p:ext uri="{BB962C8B-B14F-4D97-AF65-F5344CB8AC3E}">
        <p14:creationId xmlns:p14="http://schemas.microsoft.com/office/powerpoint/2010/main" val="41381957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22D6EE91-AA29-4203-BD7F-C1E829E81DE8}"/>
              </a:ext>
            </a:extLst>
          </p:cNvPr>
          <p:cNvSpPr/>
          <p:nvPr/>
        </p:nvSpPr>
        <p:spPr>
          <a:xfrm>
            <a:off x="-1147908" y="-1"/>
            <a:ext cx="21951782" cy="7041989"/>
          </a:xfrm>
          <a:custGeom>
            <a:avLst/>
            <a:gdLst>
              <a:gd name="connsiteX0" fmla="*/ 8380925 w 21951782"/>
              <a:gd name="connsiteY0" fmla="*/ 0 h 7041989"/>
              <a:gd name="connsiteX1" fmla="*/ 10770335 w 21951782"/>
              <a:gd name="connsiteY1" fmla="*/ 0 h 7041989"/>
              <a:gd name="connsiteX2" fmla="*/ 10770335 w 21951782"/>
              <a:gd name="connsiteY2" fmla="*/ 2088989 h 7041989"/>
              <a:gd name="connsiteX3" fmla="*/ 21951782 w 21951782"/>
              <a:gd name="connsiteY3" fmla="*/ 2088989 h 7041989"/>
              <a:gd name="connsiteX4" fmla="*/ 21951782 w 21951782"/>
              <a:gd name="connsiteY4" fmla="*/ 7041989 h 7041989"/>
              <a:gd name="connsiteX5" fmla="*/ 0 w 21951782"/>
              <a:gd name="connsiteY5" fmla="*/ 7041989 h 7041989"/>
              <a:gd name="connsiteX6" fmla="*/ 0 w 21951782"/>
              <a:gd name="connsiteY6" fmla="*/ 2088989 h 7041989"/>
              <a:gd name="connsiteX7" fmla="*/ 8380925 w 21951782"/>
              <a:gd name="connsiteY7" fmla="*/ 2088989 h 70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782" h="7041989">
                <a:moveTo>
                  <a:pt x="8380925" y="0"/>
                </a:moveTo>
                <a:lnTo>
                  <a:pt x="10770335" y="0"/>
                </a:lnTo>
                <a:lnTo>
                  <a:pt x="10770335" y="2088989"/>
                </a:lnTo>
                <a:lnTo>
                  <a:pt x="21951782" y="2088989"/>
                </a:lnTo>
                <a:lnTo>
                  <a:pt x="21951782" y="7041989"/>
                </a:lnTo>
                <a:lnTo>
                  <a:pt x="0" y="7041989"/>
                </a:lnTo>
                <a:lnTo>
                  <a:pt x="0" y="2088989"/>
                </a:lnTo>
                <a:lnTo>
                  <a:pt x="8380925" y="2088989"/>
                </a:lnTo>
                <a:close/>
              </a:path>
            </a:pathLst>
          </a:custGeom>
          <a:solidFill>
            <a:srgbClr val="E5696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AR" dirty="0"/>
          </a:p>
        </p:txBody>
      </p:sp>
      <p:sp>
        <p:nvSpPr>
          <p:cNvPr id="20" name="CuadroTexto 19">
            <a:extLst>
              <a:ext uri="{FF2B5EF4-FFF2-40B4-BE49-F238E27FC236}">
                <a16:creationId xmlns:a16="http://schemas.microsoft.com/office/drawing/2014/main" id="{D9CDB4D8-A3F8-4122-8798-89A4CBF5E0E0}"/>
              </a:ext>
            </a:extLst>
          </p:cNvPr>
          <p:cNvSpPr txBox="1"/>
          <p:nvPr/>
        </p:nvSpPr>
        <p:spPr>
          <a:xfrm>
            <a:off x="-456134" y="2000747"/>
            <a:ext cx="6633949" cy="584775"/>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3200" dirty="0">
                <a:solidFill>
                  <a:schemeClr val="bg1">
                    <a:lumMod val="95000"/>
                  </a:schemeClr>
                </a:solidFill>
                <a:latin typeface="Anton" panose="02000503000000000000" pitchFamily="2" charset="0"/>
              </a:rPr>
              <a:t>CONCLUSIONES/ RECOMENDACIONES</a:t>
            </a:r>
          </a:p>
        </p:txBody>
      </p:sp>
      <p:sp>
        <p:nvSpPr>
          <p:cNvPr id="31" name="CuadroTexto 30">
            <a:extLst>
              <a:ext uri="{FF2B5EF4-FFF2-40B4-BE49-F238E27FC236}">
                <a16:creationId xmlns:a16="http://schemas.microsoft.com/office/drawing/2014/main" id="{C85B1C7D-DD6E-4E8A-BCA4-644EC41E1E46}"/>
              </a:ext>
            </a:extLst>
          </p:cNvPr>
          <p:cNvSpPr txBox="1"/>
          <p:nvPr/>
        </p:nvSpPr>
        <p:spPr>
          <a:xfrm>
            <a:off x="279400" y="2588698"/>
            <a:ext cx="11894632" cy="4555093"/>
          </a:xfrm>
          <a:prstGeom prst="rect">
            <a:avLst/>
          </a:prstGeom>
          <a:noFill/>
        </p:spPr>
        <p:txBody>
          <a:bodyPr wrap="square" rtlCol="0">
            <a:spAutoFit/>
          </a:bodyPr>
          <a:lstStyle/>
          <a:p>
            <a:pPr algn="just"/>
            <a:r>
              <a:rPr lang="es-MX" sz="1600" b="1" i="0" dirty="0">
                <a:solidFill>
                  <a:schemeClr val="bg1"/>
                </a:solidFill>
                <a:effectLst/>
                <a:latin typeface="Arial" panose="020B0604020202020204" pitchFamily="34" charset="0"/>
                <a:cs typeface="Arial" panose="020B0604020202020204" pitchFamily="34" charset="0"/>
              </a:rPr>
              <a:t>Sería deseable que en la indexación del </a:t>
            </a:r>
            <a:r>
              <a:rPr lang="es-MX" sz="1600" b="1" i="0" dirty="0" err="1">
                <a:solidFill>
                  <a:schemeClr val="bg1"/>
                </a:solidFill>
                <a:effectLst/>
                <a:latin typeface="Arial" panose="020B0604020202020204" pitchFamily="34" charset="0"/>
                <a:cs typeface="Arial" panose="020B0604020202020204" pitchFamily="34" charset="0"/>
              </a:rPr>
              <a:t>dataset</a:t>
            </a:r>
            <a:r>
              <a:rPr lang="es-MX" sz="1600" b="1" i="0" dirty="0">
                <a:solidFill>
                  <a:schemeClr val="bg1"/>
                </a:solidFill>
                <a:effectLst/>
                <a:latin typeface="Arial" panose="020B0604020202020204" pitchFamily="34" charset="0"/>
                <a:cs typeface="Arial" panose="020B0604020202020204" pitchFamily="34" charset="0"/>
              </a:rPr>
              <a:t> luego de tener la entrada correctamente formateada se proceda a su indexación, encontrar el Grupo de Versiones al cual pertenece, para así poder utilizar el Clan de Versiones asociado en la predicción. Dicho de otra manera, se le asigna un Grupo de Versiones a una entrada para saber que otras versiones de distintos años de ese modelo son compatibles con él, pudiendo así utilizar todas las entradas que pertenecen al Clan en la construcción del predictor.</a:t>
            </a:r>
          </a:p>
          <a:p>
            <a:pPr algn="just">
              <a:buFont typeface="Arial" panose="020B0604020202020204" pitchFamily="34" charset="0"/>
              <a:buChar char="•"/>
            </a:pPr>
            <a:r>
              <a:rPr lang="es-MX" sz="1600" b="1" i="0" dirty="0">
                <a:solidFill>
                  <a:schemeClr val="bg1"/>
                </a:solidFill>
                <a:effectLst/>
                <a:latin typeface="Arial" panose="020B0604020202020204" pitchFamily="34" charset="0"/>
                <a:cs typeface="Arial" panose="020B0604020202020204" pitchFamily="34" charset="0"/>
              </a:rPr>
              <a:t>El </a:t>
            </a:r>
            <a:r>
              <a:rPr lang="es-MX" sz="1600" b="1" i="0" dirty="0" err="1">
                <a:solidFill>
                  <a:schemeClr val="bg1"/>
                </a:solidFill>
                <a:effectLst/>
                <a:latin typeface="Arial" panose="020B0604020202020204" pitchFamily="34" charset="0"/>
                <a:cs typeface="Arial" panose="020B0604020202020204" pitchFamily="34" charset="0"/>
              </a:rPr>
              <a:t>dataset</a:t>
            </a:r>
            <a:r>
              <a:rPr lang="es-MX" sz="1600" b="1" i="0" dirty="0">
                <a:solidFill>
                  <a:schemeClr val="bg1"/>
                </a:solidFill>
                <a:effectLst/>
                <a:latin typeface="Arial" panose="020B0604020202020204" pitchFamily="34" charset="0"/>
                <a:cs typeface="Arial" panose="020B0604020202020204" pitchFamily="34" charset="0"/>
              </a:rPr>
              <a:t> para mejorar la eficiencia en la </a:t>
            </a:r>
            <a:r>
              <a:rPr lang="es-MX" sz="1600" b="1" i="0" dirty="0" err="1">
                <a:solidFill>
                  <a:schemeClr val="bg1"/>
                </a:solidFill>
                <a:effectLst/>
                <a:latin typeface="Arial" panose="020B0604020202020204" pitchFamily="34" charset="0"/>
                <a:cs typeface="Arial" panose="020B0604020202020204" pitchFamily="34" charset="0"/>
              </a:rPr>
              <a:t>predidción</a:t>
            </a:r>
            <a:r>
              <a:rPr lang="es-MX" sz="1600" b="1" i="0" dirty="0">
                <a:solidFill>
                  <a:schemeClr val="bg1"/>
                </a:solidFill>
                <a:effectLst/>
                <a:latin typeface="Arial" panose="020B0604020202020204" pitchFamily="34" charset="0"/>
                <a:cs typeface="Arial" panose="020B0604020202020204" pitchFamily="34" charset="0"/>
              </a:rPr>
              <a:t> también sería deseable que se pudiera conseguir más atributos, Para determinar el precio por desgaste de materiales por ejemplo con estos parámetros ya se podría estimar:</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Año de publicación del vehículo (año en que fue ingresada la entrada a la base de datos).</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Año de salida al mercado del vehículo.</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Kilometraje.</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Combustible (0 si es nafta, 1 si es diésel).</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Transmisión (0 si es manual, 1 si es automático).</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Tracción (0 si es 4x2, 1 si es 4x4).</a:t>
            </a:r>
          </a:p>
          <a:p>
            <a:pPr algn="just">
              <a:buFont typeface="+mj-lt"/>
              <a:buAutoNum type="arabicPeriod"/>
            </a:pPr>
            <a:r>
              <a:rPr lang="es-MX" sz="1600" b="1" i="0" dirty="0">
                <a:solidFill>
                  <a:schemeClr val="bg1"/>
                </a:solidFill>
                <a:effectLst/>
                <a:latin typeface="Arial" panose="020B0604020202020204" pitchFamily="34" charset="0"/>
                <a:cs typeface="Arial" panose="020B0604020202020204" pitchFamily="34" charset="0"/>
              </a:rPr>
              <a:t>Precio.</a:t>
            </a:r>
          </a:p>
          <a:p>
            <a:pPr algn="just">
              <a:buFont typeface="Arial" panose="020B0604020202020204" pitchFamily="34" charset="0"/>
              <a:buChar char="•"/>
            </a:pPr>
            <a:r>
              <a:rPr lang="es-MX" sz="1600" b="1" i="0" dirty="0">
                <a:solidFill>
                  <a:schemeClr val="bg1"/>
                </a:solidFill>
                <a:effectLst/>
                <a:latin typeface="Arial" panose="020B0604020202020204" pitchFamily="34" charset="0"/>
                <a:cs typeface="Arial" panose="020B0604020202020204" pitchFamily="34" charset="0"/>
              </a:rPr>
              <a:t>El mantenimiento a través del tiempo de grupos y clanes Dado que todos los años se agregan nuevos modelos de autos al mercado, que pueden ser completamente nuevos, o una nueva versión de uno ya existente en el </a:t>
            </a:r>
            <a:r>
              <a:rPr lang="es-MX" sz="1600" b="1" i="0" dirty="0" err="1">
                <a:solidFill>
                  <a:schemeClr val="bg1"/>
                </a:solidFill>
                <a:effectLst/>
                <a:latin typeface="Arial" panose="020B0604020202020204" pitchFamily="34" charset="0"/>
                <a:cs typeface="Arial" panose="020B0604020202020204" pitchFamily="34" charset="0"/>
              </a:rPr>
              <a:t>dataset</a:t>
            </a:r>
            <a:r>
              <a:rPr lang="es-MX" sz="1600" b="1" i="0" dirty="0">
                <a:solidFill>
                  <a:schemeClr val="bg1"/>
                </a:solidFill>
                <a:effectLst/>
                <a:latin typeface="Arial" panose="020B0604020202020204" pitchFamily="34" charset="0"/>
                <a:cs typeface="Arial" panose="020B0604020202020204" pitchFamily="34" charset="0"/>
              </a:rPr>
              <a:t>, esto sugiere que una vez al año, se debe realizar mantenimiento a los clanes definidos el año anterior</a:t>
            </a:r>
          </a:p>
          <a:p>
            <a:endParaRPr lang="es-AR" dirty="0">
              <a:solidFill>
                <a:schemeClr val="bg1"/>
              </a:solidFill>
            </a:endParaRPr>
          </a:p>
        </p:txBody>
      </p:sp>
      <p:sp>
        <p:nvSpPr>
          <p:cNvPr id="35" name="CuadroTexto 34">
            <a:extLst>
              <a:ext uri="{FF2B5EF4-FFF2-40B4-BE49-F238E27FC236}">
                <a16:creationId xmlns:a16="http://schemas.microsoft.com/office/drawing/2014/main" id="{DEFC15F9-A723-474C-A465-314806A65ECF}"/>
              </a:ext>
            </a:extLst>
          </p:cNvPr>
          <p:cNvSpPr txBox="1"/>
          <p:nvPr/>
        </p:nvSpPr>
        <p:spPr>
          <a:xfrm>
            <a:off x="390667" y="1389352"/>
            <a:ext cx="1538514" cy="369332"/>
          </a:xfrm>
          <a:prstGeom prst="rect">
            <a:avLst/>
          </a:prstGeom>
          <a:noFill/>
        </p:spPr>
        <p:txBody>
          <a:bodyPr wrap="square" rtlCol="0">
            <a:spAutoFit/>
          </a:bodyPr>
          <a:lstStyle/>
          <a:p>
            <a:pPr algn="ctr"/>
            <a:r>
              <a:rPr lang="es-AR" dirty="0">
                <a:latin typeface="Anton" panose="02000503000000000000" pitchFamily="2" charset="0"/>
              </a:rPr>
              <a:t>DATA CLEARING</a:t>
            </a:r>
          </a:p>
        </p:txBody>
      </p:sp>
      <p:sp>
        <p:nvSpPr>
          <p:cNvPr id="37" name="CuadroTexto 36">
            <a:extLst>
              <a:ext uri="{FF2B5EF4-FFF2-40B4-BE49-F238E27FC236}">
                <a16:creationId xmlns:a16="http://schemas.microsoft.com/office/drawing/2014/main" id="{FE7A4F63-4A7D-4443-AC9E-112C4F344522}"/>
              </a:ext>
            </a:extLst>
          </p:cNvPr>
          <p:cNvSpPr txBox="1"/>
          <p:nvPr/>
        </p:nvSpPr>
        <p:spPr>
          <a:xfrm>
            <a:off x="7519948" y="1432130"/>
            <a:ext cx="1847852" cy="369332"/>
          </a:xfrm>
          <a:prstGeom prst="rect">
            <a:avLst/>
          </a:prstGeom>
          <a:noFill/>
        </p:spPr>
        <p:txBody>
          <a:bodyPr wrap="square" rtlCol="0">
            <a:spAutoFit/>
          </a:bodyPr>
          <a:lstStyle/>
          <a:p>
            <a:pPr algn="ctr"/>
            <a:r>
              <a:rPr lang="es-AR" dirty="0">
                <a:solidFill>
                  <a:schemeClr val="bg1"/>
                </a:solidFill>
                <a:latin typeface="Anton" panose="02000503000000000000" pitchFamily="2" charset="0"/>
              </a:rPr>
              <a:t>CONCLUSIONES</a:t>
            </a:r>
          </a:p>
        </p:txBody>
      </p:sp>
      <p:sp>
        <p:nvSpPr>
          <p:cNvPr id="39" name="CuadroTexto 38">
            <a:extLst>
              <a:ext uri="{FF2B5EF4-FFF2-40B4-BE49-F238E27FC236}">
                <a16:creationId xmlns:a16="http://schemas.microsoft.com/office/drawing/2014/main" id="{133F1489-AFF9-4640-9EA9-4B39A2BECC87}"/>
              </a:ext>
            </a:extLst>
          </p:cNvPr>
          <p:cNvSpPr txBox="1"/>
          <p:nvPr/>
        </p:nvSpPr>
        <p:spPr>
          <a:xfrm>
            <a:off x="4881646" y="1443582"/>
            <a:ext cx="2405741" cy="369332"/>
          </a:xfrm>
          <a:prstGeom prst="rect">
            <a:avLst/>
          </a:prstGeom>
          <a:noFill/>
        </p:spPr>
        <p:txBody>
          <a:bodyPr wrap="square" rtlCol="0">
            <a:spAutoFit/>
          </a:bodyPr>
          <a:lstStyle/>
          <a:p>
            <a:pPr algn="ctr"/>
            <a:r>
              <a:rPr lang="es-AR" dirty="0">
                <a:latin typeface="Anton" panose="02000503000000000000" pitchFamily="2" charset="0"/>
              </a:rPr>
              <a:t>MODELOS DE PREDICCION </a:t>
            </a:r>
          </a:p>
        </p:txBody>
      </p:sp>
      <p:pic>
        <p:nvPicPr>
          <p:cNvPr id="40" name="Imagen 9" descr="Robot con relleno sólido">
            <a:hlinkClick r:id="rId2" action="ppaction://hlinksldjump"/>
            <a:extLst>
              <a:ext uri="{FF2B5EF4-FFF2-40B4-BE49-F238E27FC236}">
                <a16:creationId xmlns:a16="http://schemas.microsoft.com/office/drawing/2014/main" id="{0EAE28AF-75BC-4BB7-8BD0-2D15706C67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87168" y="228826"/>
            <a:ext cx="1119552" cy="1119552"/>
          </a:xfrm>
          <a:prstGeom prst="rect">
            <a:avLst/>
          </a:prstGeom>
        </p:spPr>
      </p:pic>
      <p:pic>
        <p:nvPicPr>
          <p:cNvPr id="41" name="Imagen 11" descr="Brain in head con relleno sólido">
            <a:hlinkClick r:id="rId5" action="ppaction://hlinksldjump"/>
            <a:extLst>
              <a:ext uri="{FF2B5EF4-FFF2-40B4-BE49-F238E27FC236}">
                <a16:creationId xmlns:a16="http://schemas.microsoft.com/office/drawing/2014/main" id="{AFC137BD-5079-4755-B4A5-930BE320F5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888513" y="278630"/>
            <a:ext cx="1110722" cy="1110722"/>
          </a:xfrm>
          <a:prstGeom prst="rect">
            <a:avLst/>
          </a:prstGeom>
        </p:spPr>
      </p:pic>
      <p:pic>
        <p:nvPicPr>
          <p:cNvPr id="42" name="Imagen 13" descr="Briefcase con relleno sólido">
            <a:hlinkClick r:id="rId8" action="ppaction://hlinksldjump"/>
            <a:extLst>
              <a:ext uri="{FF2B5EF4-FFF2-40B4-BE49-F238E27FC236}">
                <a16:creationId xmlns:a16="http://schemas.microsoft.com/office/drawing/2014/main" id="{944507F2-74FE-4761-83E2-594B678153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268856" y="180878"/>
            <a:ext cx="979565" cy="979565"/>
          </a:xfrm>
          <a:prstGeom prst="rect">
            <a:avLst/>
          </a:prstGeom>
        </p:spPr>
      </p:pic>
      <p:pic>
        <p:nvPicPr>
          <p:cNvPr id="43" name="Imagen 42">
            <a:extLst>
              <a:ext uri="{FF2B5EF4-FFF2-40B4-BE49-F238E27FC236}">
                <a16:creationId xmlns:a16="http://schemas.microsoft.com/office/drawing/2014/main" id="{74A62424-9272-498D-BA1B-F939303B7CC8}"/>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522520" y="197052"/>
            <a:ext cx="1361767" cy="1361767"/>
          </a:xfrm>
          <a:prstGeom prst="rect">
            <a:avLst/>
          </a:prstGeom>
        </p:spPr>
      </p:pic>
      <p:sp>
        <p:nvSpPr>
          <p:cNvPr id="44" name="CuadroTexto 43">
            <a:extLst>
              <a:ext uri="{FF2B5EF4-FFF2-40B4-BE49-F238E27FC236}">
                <a16:creationId xmlns:a16="http://schemas.microsoft.com/office/drawing/2014/main" id="{BBAE186A-4141-4936-947F-5AC0CF8816BD}"/>
              </a:ext>
            </a:extLst>
          </p:cNvPr>
          <p:cNvSpPr txBox="1"/>
          <p:nvPr/>
        </p:nvSpPr>
        <p:spPr>
          <a:xfrm>
            <a:off x="2169429" y="1414752"/>
            <a:ext cx="2641602" cy="369332"/>
          </a:xfrm>
          <a:prstGeom prst="rect">
            <a:avLst/>
          </a:prstGeom>
          <a:noFill/>
        </p:spPr>
        <p:txBody>
          <a:bodyPr wrap="square" rtlCol="0">
            <a:spAutoFit/>
          </a:bodyPr>
          <a:lstStyle/>
          <a:p>
            <a:pPr algn="ctr"/>
            <a:r>
              <a:rPr lang="es-AR" dirty="0">
                <a:latin typeface="Anton" panose="02000503000000000000" pitchFamily="2" charset="0"/>
              </a:rPr>
              <a:t>EDA</a:t>
            </a:r>
          </a:p>
        </p:txBody>
      </p:sp>
      <p:pic>
        <p:nvPicPr>
          <p:cNvPr id="45" name="Imagen 17" descr="Target Audience con relleno sólido">
            <a:extLst>
              <a:ext uri="{FF2B5EF4-FFF2-40B4-BE49-F238E27FC236}">
                <a16:creationId xmlns:a16="http://schemas.microsoft.com/office/drawing/2014/main" id="{817E022E-02E7-492B-AF11-F74727A81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739713" y="184849"/>
            <a:ext cx="1417999" cy="1417999"/>
          </a:xfrm>
          <a:prstGeom prst="rect">
            <a:avLst/>
          </a:prstGeom>
          <a:effectLst>
            <a:outerShdw blurRad="50800" dist="38100" dir="10800000" algn="r" rotWithShape="0">
              <a:prstClr val="black">
                <a:alpha val="40000"/>
              </a:prstClr>
            </a:outerShdw>
          </a:effectLst>
        </p:spPr>
      </p:pic>
      <p:sp>
        <p:nvSpPr>
          <p:cNvPr id="46" name="CuadroTexto 45">
            <a:extLst>
              <a:ext uri="{FF2B5EF4-FFF2-40B4-BE49-F238E27FC236}">
                <a16:creationId xmlns:a16="http://schemas.microsoft.com/office/drawing/2014/main" id="{F0F6C72E-711D-4941-9B23-A7207B9C8907}"/>
              </a:ext>
            </a:extLst>
          </p:cNvPr>
          <p:cNvSpPr txBox="1"/>
          <p:nvPr/>
        </p:nvSpPr>
        <p:spPr>
          <a:xfrm>
            <a:off x="9536055" y="1394258"/>
            <a:ext cx="2637977" cy="369332"/>
          </a:xfrm>
          <a:prstGeom prst="rect">
            <a:avLst/>
          </a:prstGeom>
          <a:noFill/>
        </p:spPr>
        <p:txBody>
          <a:bodyPr wrap="square" rtlCol="0">
            <a:spAutoFit/>
          </a:bodyPr>
          <a:lstStyle/>
          <a:p>
            <a:pPr algn="ctr"/>
            <a:r>
              <a:rPr lang="es-AR" dirty="0">
                <a:latin typeface="Anton" panose="02000503000000000000" pitchFamily="2" charset="0"/>
              </a:rPr>
              <a:t>MODELOS DE NEGOCIO</a:t>
            </a:r>
          </a:p>
        </p:txBody>
      </p:sp>
      <p:pic>
        <p:nvPicPr>
          <p:cNvPr id="15" name="Google Shape;388;p57">
            <a:extLst>
              <a:ext uri="{FF2B5EF4-FFF2-40B4-BE49-F238E27FC236}">
                <a16:creationId xmlns:a16="http://schemas.microsoft.com/office/drawing/2014/main" id="{12E5E779-C165-438C-AF8B-6A4E5B995F74}"/>
              </a:ext>
            </a:extLst>
          </p:cNvPr>
          <p:cNvPicPr preferRelativeResize="0"/>
          <p:nvPr/>
        </p:nvPicPr>
        <p:blipFill rotWithShape="1">
          <a:blip r:embed="rId14">
            <a:alphaModFix/>
          </a:blip>
          <a:srcRect/>
          <a:stretch/>
        </p:blipFill>
        <p:spPr>
          <a:xfrm>
            <a:off x="10457403" y="6562853"/>
            <a:ext cx="1582035" cy="440900"/>
          </a:xfrm>
          <a:prstGeom prst="rect">
            <a:avLst/>
          </a:prstGeom>
          <a:noFill/>
          <a:ln>
            <a:noFill/>
          </a:ln>
        </p:spPr>
      </p:pic>
    </p:spTree>
    <p:extLst>
      <p:ext uri="{BB962C8B-B14F-4D97-AF65-F5344CB8AC3E}">
        <p14:creationId xmlns:p14="http://schemas.microsoft.com/office/powerpoint/2010/main" val="184536037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rma libre: forma 27">
            <a:extLst>
              <a:ext uri="{FF2B5EF4-FFF2-40B4-BE49-F238E27FC236}">
                <a16:creationId xmlns:a16="http://schemas.microsoft.com/office/drawing/2014/main" id="{52F3A623-8001-41C0-93BF-00FFD8BBA7FC}"/>
              </a:ext>
            </a:extLst>
          </p:cNvPr>
          <p:cNvSpPr/>
          <p:nvPr/>
        </p:nvSpPr>
        <p:spPr>
          <a:xfrm>
            <a:off x="-215900" y="0"/>
            <a:ext cx="25412699" cy="7041989"/>
          </a:xfrm>
          <a:custGeom>
            <a:avLst/>
            <a:gdLst>
              <a:gd name="connsiteX0" fmla="*/ 8380925 w 21951782"/>
              <a:gd name="connsiteY0" fmla="*/ 0 h 7041989"/>
              <a:gd name="connsiteX1" fmla="*/ 10770335 w 21951782"/>
              <a:gd name="connsiteY1" fmla="*/ 0 h 7041989"/>
              <a:gd name="connsiteX2" fmla="*/ 10770335 w 21951782"/>
              <a:gd name="connsiteY2" fmla="*/ 2088989 h 7041989"/>
              <a:gd name="connsiteX3" fmla="*/ 21951782 w 21951782"/>
              <a:gd name="connsiteY3" fmla="*/ 2088989 h 7041989"/>
              <a:gd name="connsiteX4" fmla="*/ 21951782 w 21951782"/>
              <a:gd name="connsiteY4" fmla="*/ 7041989 h 7041989"/>
              <a:gd name="connsiteX5" fmla="*/ 0 w 21951782"/>
              <a:gd name="connsiteY5" fmla="*/ 7041989 h 7041989"/>
              <a:gd name="connsiteX6" fmla="*/ 0 w 21951782"/>
              <a:gd name="connsiteY6" fmla="*/ 2088989 h 7041989"/>
              <a:gd name="connsiteX7" fmla="*/ 8380925 w 21951782"/>
              <a:gd name="connsiteY7" fmla="*/ 2088989 h 70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782" h="7041989">
                <a:moveTo>
                  <a:pt x="8380925" y="0"/>
                </a:moveTo>
                <a:lnTo>
                  <a:pt x="10770335" y="0"/>
                </a:lnTo>
                <a:lnTo>
                  <a:pt x="10770335" y="2088989"/>
                </a:lnTo>
                <a:lnTo>
                  <a:pt x="21951782" y="2088989"/>
                </a:lnTo>
                <a:lnTo>
                  <a:pt x="21951782" y="7041989"/>
                </a:lnTo>
                <a:lnTo>
                  <a:pt x="0" y="7041989"/>
                </a:lnTo>
                <a:lnTo>
                  <a:pt x="0" y="2088989"/>
                </a:lnTo>
                <a:lnTo>
                  <a:pt x="8380925" y="2088989"/>
                </a:lnTo>
                <a:close/>
              </a:path>
            </a:pathLst>
          </a:custGeom>
          <a:solidFill>
            <a:srgbClr val="2626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AR" dirty="0"/>
          </a:p>
        </p:txBody>
      </p:sp>
      <p:sp>
        <p:nvSpPr>
          <p:cNvPr id="20" name="CuadroTexto 19">
            <a:extLst>
              <a:ext uri="{FF2B5EF4-FFF2-40B4-BE49-F238E27FC236}">
                <a16:creationId xmlns:a16="http://schemas.microsoft.com/office/drawing/2014/main" id="{D9CDB4D8-A3F8-4122-8798-89A4CBF5E0E0}"/>
              </a:ext>
            </a:extLst>
          </p:cNvPr>
          <p:cNvSpPr txBox="1"/>
          <p:nvPr/>
        </p:nvSpPr>
        <p:spPr>
          <a:xfrm>
            <a:off x="2806700" y="2078348"/>
            <a:ext cx="6400799" cy="584775"/>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3200" dirty="0">
                <a:solidFill>
                  <a:schemeClr val="bg1">
                    <a:lumMod val="95000"/>
                  </a:schemeClr>
                </a:solidFill>
                <a:latin typeface="Anton" panose="02000503000000000000" pitchFamily="2" charset="0"/>
              </a:rPr>
              <a:t>Modelo de Negocio</a:t>
            </a:r>
          </a:p>
        </p:txBody>
      </p:sp>
      <p:sp>
        <p:nvSpPr>
          <p:cNvPr id="21" name="CuadroTexto 20">
            <a:extLst>
              <a:ext uri="{FF2B5EF4-FFF2-40B4-BE49-F238E27FC236}">
                <a16:creationId xmlns:a16="http://schemas.microsoft.com/office/drawing/2014/main" id="{441C20DB-20C0-41C8-81FF-60B4F1E05517}"/>
              </a:ext>
            </a:extLst>
          </p:cNvPr>
          <p:cNvSpPr txBox="1"/>
          <p:nvPr/>
        </p:nvSpPr>
        <p:spPr>
          <a:xfrm>
            <a:off x="1349617" y="2689158"/>
            <a:ext cx="9661283" cy="2215991"/>
          </a:xfrm>
          <a:prstGeom prst="rect">
            <a:avLst/>
          </a:prstGeom>
          <a:noFill/>
        </p:spPr>
        <p:txBody>
          <a:bodyPr wrap="square" rtlCol="0">
            <a:spAutoFit/>
          </a:bodyPr>
          <a:lstStyle/>
          <a:p>
            <a:endParaRPr lang="es-AR" b="1" dirty="0">
              <a:solidFill>
                <a:schemeClr val="bg1">
                  <a:lumMod val="95000"/>
                </a:schemeClr>
              </a:solidFill>
            </a:endParaRPr>
          </a:p>
          <a:p>
            <a:r>
              <a:rPr lang="es-AR" sz="2000" b="1" dirty="0">
                <a:solidFill>
                  <a:schemeClr val="bg1"/>
                </a:solidFill>
                <a:latin typeface="Arial" panose="020B0604020202020204" pitchFamily="34" charset="0"/>
                <a:cs typeface="Arial" panose="020B0604020202020204" pitchFamily="34" charset="0"/>
              </a:rPr>
              <a:t>Se pensó que el nicho de mercado mas receptivo para este tipo de información son las COMPANIAS DE SEGUROS (COTIZACION ONLINE DE VEHICULOS Y LAS QUE TASAN VEHICULOS USADOS ONLINE</a:t>
            </a:r>
          </a:p>
          <a:p>
            <a:r>
              <a:rPr lang="es-AR" sz="2000" b="1" dirty="0">
                <a:solidFill>
                  <a:schemeClr val="bg1"/>
                </a:solidFill>
                <a:latin typeface="Arial" panose="020B0604020202020204" pitchFamily="34" charset="0"/>
                <a:cs typeface="Arial" panose="020B0604020202020204" pitchFamily="34" charset="0"/>
              </a:rPr>
              <a:t>EN NUESTRO PAIS KAVAK POR EJEMPLO).</a:t>
            </a:r>
          </a:p>
          <a:p>
            <a:r>
              <a:rPr lang="es-AR" sz="2000" b="1" dirty="0">
                <a:solidFill>
                  <a:schemeClr val="bg1"/>
                </a:solidFill>
                <a:latin typeface="Arial" panose="020B0604020202020204" pitchFamily="34" charset="0"/>
                <a:cs typeface="Arial" panose="020B0604020202020204" pitchFamily="34" charset="0"/>
              </a:rPr>
              <a:t>Adjuntamos un modelo de negocios desde una interfaz gráfica a modo de ejemplo que cuenta con las variables que trabajamos en el presente trabajo </a:t>
            </a:r>
          </a:p>
        </p:txBody>
      </p:sp>
      <p:sp>
        <p:nvSpPr>
          <p:cNvPr id="30" name="CuadroTexto 29">
            <a:extLst>
              <a:ext uri="{FF2B5EF4-FFF2-40B4-BE49-F238E27FC236}">
                <a16:creationId xmlns:a16="http://schemas.microsoft.com/office/drawing/2014/main" id="{F1E5853E-E4AA-45E3-BBE8-3D5BA73D6847}"/>
              </a:ext>
            </a:extLst>
          </p:cNvPr>
          <p:cNvSpPr txBox="1"/>
          <p:nvPr/>
        </p:nvSpPr>
        <p:spPr>
          <a:xfrm>
            <a:off x="390667" y="1389352"/>
            <a:ext cx="1538514" cy="369332"/>
          </a:xfrm>
          <a:prstGeom prst="rect">
            <a:avLst/>
          </a:prstGeom>
          <a:noFill/>
        </p:spPr>
        <p:txBody>
          <a:bodyPr wrap="square" rtlCol="0">
            <a:spAutoFit/>
          </a:bodyPr>
          <a:lstStyle/>
          <a:p>
            <a:pPr algn="ctr"/>
            <a:r>
              <a:rPr lang="es-AR" dirty="0">
                <a:latin typeface="Anton" panose="02000503000000000000" pitchFamily="2" charset="0"/>
              </a:rPr>
              <a:t>DATA CLEARING</a:t>
            </a:r>
          </a:p>
        </p:txBody>
      </p:sp>
      <p:sp>
        <p:nvSpPr>
          <p:cNvPr id="32" name="CuadroTexto 31">
            <a:extLst>
              <a:ext uri="{FF2B5EF4-FFF2-40B4-BE49-F238E27FC236}">
                <a16:creationId xmlns:a16="http://schemas.microsoft.com/office/drawing/2014/main" id="{42E7C5BE-23B1-4628-B602-8932CDF4EA30}"/>
              </a:ext>
            </a:extLst>
          </p:cNvPr>
          <p:cNvSpPr txBox="1"/>
          <p:nvPr/>
        </p:nvSpPr>
        <p:spPr>
          <a:xfrm>
            <a:off x="7519948" y="1432130"/>
            <a:ext cx="1847852" cy="369332"/>
          </a:xfrm>
          <a:prstGeom prst="rect">
            <a:avLst/>
          </a:prstGeom>
          <a:noFill/>
        </p:spPr>
        <p:txBody>
          <a:bodyPr wrap="square" rtlCol="0">
            <a:spAutoFit/>
          </a:bodyPr>
          <a:lstStyle/>
          <a:p>
            <a:pPr algn="ctr"/>
            <a:r>
              <a:rPr lang="es-AR" dirty="0">
                <a:latin typeface="Anton" panose="02000503000000000000" pitchFamily="2" charset="0"/>
              </a:rPr>
              <a:t>CONCLUSIONES</a:t>
            </a:r>
          </a:p>
        </p:txBody>
      </p:sp>
      <p:sp>
        <p:nvSpPr>
          <p:cNvPr id="35" name="CuadroTexto 34">
            <a:extLst>
              <a:ext uri="{FF2B5EF4-FFF2-40B4-BE49-F238E27FC236}">
                <a16:creationId xmlns:a16="http://schemas.microsoft.com/office/drawing/2014/main" id="{5BE3EE5B-098D-4A3D-B91C-8466DA46A531}"/>
              </a:ext>
            </a:extLst>
          </p:cNvPr>
          <p:cNvSpPr txBox="1"/>
          <p:nvPr/>
        </p:nvSpPr>
        <p:spPr>
          <a:xfrm>
            <a:off x="4881646" y="1443582"/>
            <a:ext cx="2405741" cy="369332"/>
          </a:xfrm>
          <a:prstGeom prst="rect">
            <a:avLst/>
          </a:prstGeom>
          <a:noFill/>
        </p:spPr>
        <p:txBody>
          <a:bodyPr wrap="square" rtlCol="0">
            <a:spAutoFit/>
          </a:bodyPr>
          <a:lstStyle/>
          <a:p>
            <a:pPr algn="ctr"/>
            <a:r>
              <a:rPr lang="es-AR" dirty="0">
                <a:latin typeface="Anton" panose="02000503000000000000" pitchFamily="2" charset="0"/>
              </a:rPr>
              <a:t>MODELOS DE PREDICCION </a:t>
            </a:r>
          </a:p>
        </p:txBody>
      </p:sp>
      <p:pic>
        <p:nvPicPr>
          <p:cNvPr id="37" name="Imagen 9" descr="Robot con relleno sólido">
            <a:hlinkClick r:id="rId2" action="ppaction://hlinksldjump"/>
            <a:extLst>
              <a:ext uri="{FF2B5EF4-FFF2-40B4-BE49-F238E27FC236}">
                <a16:creationId xmlns:a16="http://schemas.microsoft.com/office/drawing/2014/main" id="{0234B34A-E62F-45A5-B353-46C5B24BCE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487168" y="228826"/>
            <a:ext cx="1119552" cy="1119552"/>
          </a:xfrm>
          <a:prstGeom prst="rect">
            <a:avLst/>
          </a:prstGeom>
        </p:spPr>
      </p:pic>
      <p:pic>
        <p:nvPicPr>
          <p:cNvPr id="42" name="Imagen 11" descr="Brain in head con relleno sólido">
            <a:hlinkClick r:id="rId5" action="ppaction://hlinksldjump"/>
            <a:extLst>
              <a:ext uri="{FF2B5EF4-FFF2-40B4-BE49-F238E27FC236}">
                <a16:creationId xmlns:a16="http://schemas.microsoft.com/office/drawing/2014/main" id="{4DA566D0-0AB2-4BD5-B7FE-7B5DFAA1C5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888513" y="278630"/>
            <a:ext cx="1110722" cy="1110722"/>
          </a:xfrm>
          <a:prstGeom prst="rect">
            <a:avLst/>
          </a:prstGeom>
        </p:spPr>
      </p:pic>
      <p:pic>
        <p:nvPicPr>
          <p:cNvPr id="43" name="Imagen 13" descr="Briefcase con relleno sólido">
            <a:hlinkClick r:id="rId8" action="ppaction://hlinksldjump"/>
            <a:extLst>
              <a:ext uri="{FF2B5EF4-FFF2-40B4-BE49-F238E27FC236}">
                <a16:creationId xmlns:a16="http://schemas.microsoft.com/office/drawing/2014/main" id="{F55EECFD-40C4-4351-BCD5-7066660D7D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268856" y="180878"/>
            <a:ext cx="979565" cy="979565"/>
          </a:xfrm>
          <a:prstGeom prst="rect">
            <a:avLst/>
          </a:prstGeom>
        </p:spPr>
      </p:pic>
      <p:pic>
        <p:nvPicPr>
          <p:cNvPr id="44" name="Imagen 43">
            <a:extLst>
              <a:ext uri="{FF2B5EF4-FFF2-40B4-BE49-F238E27FC236}">
                <a16:creationId xmlns:a16="http://schemas.microsoft.com/office/drawing/2014/main" id="{E0059C94-6FAC-4ADD-A416-AFFBCC7BA37C}"/>
              </a:ext>
            </a:extLst>
          </p:cNvPr>
          <p:cNvPicPr>
            <a:picLocks noChangeAspect="1"/>
          </p:cNvPicPr>
          <p:nvPr/>
        </p:nvPicPr>
        <p:blipFill>
          <a:blip r:embed="rId11">
            <a:alphaModFix/>
            <a:extLst>
              <a:ext uri="{28A0092B-C50C-407E-A947-70E740481C1C}">
                <a14:useLocalDpi xmlns:a14="http://schemas.microsoft.com/office/drawing/2010/main" val="0"/>
              </a:ext>
            </a:extLst>
          </a:blip>
          <a:stretch>
            <a:fillRect/>
          </a:stretch>
        </p:blipFill>
        <p:spPr>
          <a:xfrm>
            <a:off x="522520" y="197052"/>
            <a:ext cx="1361767" cy="1361767"/>
          </a:xfrm>
          <a:prstGeom prst="rect">
            <a:avLst/>
          </a:prstGeom>
        </p:spPr>
      </p:pic>
      <p:sp>
        <p:nvSpPr>
          <p:cNvPr id="45" name="CuadroTexto 44">
            <a:extLst>
              <a:ext uri="{FF2B5EF4-FFF2-40B4-BE49-F238E27FC236}">
                <a16:creationId xmlns:a16="http://schemas.microsoft.com/office/drawing/2014/main" id="{4D562407-2C1C-4F66-8E5C-A868547DBEA7}"/>
              </a:ext>
            </a:extLst>
          </p:cNvPr>
          <p:cNvSpPr txBox="1"/>
          <p:nvPr/>
        </p:nvSpPr>
        <p:spPr>
          <a:xfrm>
            <a:off x="2169429" y="1414752"/>
            <a:ext cx="2641602" cy="369332"/>
          </a:xfrm>
          <a:prstGeom prst="rect">
            <a:avLst/>
          </a:prstGeom>
          <a:noFill/>
        </p:spPr>
        <p:txBody>
          <a:bodyPr wrap="square" rtlCol="0">
            <a:spAutoFit/>
          </a:bodyPr>
          <a:lstStyle/>
          <a:p>
            <a:pPr algn="ctr"/>
            <a:r>
              <a:rPr lang="es-AR" dirty="0">
                <a:latin typeface="Anton" panose="02000503000000000000" pitchFamily="2" charset="0"/>
              </a:rPr>
              <a:t>EDA</a:t>
            </a:r>
          </a:p>
        </p:txBody>
      </p:sp>
      <p:pic>
        <p:nvPicPr>
          <p:cNvPr id="46" name="Imagen 17" descr="Target Audience con relleno sólido">
            <a:extLst>
              <a:ext uri="{FF2B5EF4-FFF2-40B4-BE49-F238E27FC236}">
                <a16:creationId xmlns:a16="http://schemas.microsoft.com/office/drawing/2014/main" id="{8B46D053-19E3-4ABA-9729-8BE201E741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739713" y="184849"/>
            <a:ext cx="1417999" cy="1417999"/>
          </a:xfrm>
          <a:prstGeom prst="rect">
            <a:avLst/>
          </a:prstGeom>
          <a:effectLst>
            <a:outerShdw blurRad="50800" dist="38100" dir="10800000" algn="r" rotWithShape="0">
              <a:prstClr val="black">
                <a:alpha val="40000"/>
              </a:prstClr>
            </a:outerShdw>
          </a:effectLst>
        </p:spPr>
      </p:pic>
      <p:sp>
        <p:nvSpPr>
          <p:cNvPr id="47" name="CuadroTexto 46">
            <a:extLst>
              <a:ext uri="{FF2B5EF4-FFF2-40B4-BE49-F238E27FC236}">
                <a16:creationId xmlns:a16="http://schemas.microsoft.com/office/drawing/2014/main" id="{CC5497E8-DF65-473D-9B9E-3C4C264AA19A}"/>
              </a:ext>
            </a:extLst>
          </p:cNvPr>
          <p:cNvSpPr txBox="1"/>
          <p:nvPr/>
        </p:nvSpPr>
        <p:spPr>
          <a:xfrm>
            <a:off x="9536055" y="1394258"/>
            <a:ext cx="2637977" cy="369332"/>
          </a:xfrm>
          <a:prstGeom prst="rect">
            <a:avLst/>
          </a:prstGeom>
          <a:noFill/>
        </p:spPr>
        <p:txBody>
          <a:bodyPr wrap="square" rtlCol="0">
            <a:spAutoFit/>
          </a:bodyPr>
          <a:lstStyle/>
          <a:p>
            <a:pPr algn="ctr"/>
            <a:r>
              <a:rPr lang="es-AR" dirty="0">
                <a:solidFill>
                  <a:schemeClr val="bg1"/>
                </a:solidFill>
                <a:latin typeface="Anton" panose="02000503000000000000" pitchFamily="2" charset="0"/>
              </a:rPr>
              <a:t>MODELOS DE NEGOCIO</a:t>
            </a:r>
          </a:p>
        </p:txBody>
      </p:sp>
      <p:pic>
        <p:nvPicPr>
          <p:cNvPr id="48" name="Imagen 47">
            <a:extLst>
              <a:ext uri="{FF2B5EF4-FFF2-40B4-BE49-F238E27FC236}">
                <a16:creationId xmlns:a16="http://schemas.microsoft.com/office/drawing/2014/main" id="{15AEE84E-D42A-40FD-A60F-8391DD4C0DE0}"/>
              </a:ext>
            </a:extLst>
          </p:cNvPr>
          <p:cNvPicPr>
            <a:picLocks noChangeAspect="1"/>
          </p:cNvPicPr>
          <p:nvPr/>
        </p:nvPicPr>
        <p:blipFill>
          <a:blip r:embed="rId14">
            <a:alphaModFix amt="22000"/>
            <a:extLst>
              <a:ext uri="{28A0092B-C50C-407E-A947-70E740481C1C}">
                <a14:useLocalDpi xmlns:a14="http://schemas.microsoft.com/office/drawing/2010/main" val="0"/>
              </a:ext>
            </a:extLst>
          </a:blip>
          <a:stretch>
            <a:fillRect/>
          </a:stretch>
        </p:blipFill>
        <p:spPr>
          <a:xfrm>
            <a:off x="147890" y="26299"/>
            <a:ext cx="12101260" cy="7514140"/>
          </a:xfrm>
          <a:prstGeom prst="rect">
            <a:avLst/>
          </a:prstGeom>
        </p:spPr>
      </p:pic>
      <p:pic>
        <p:nvPicPr>
          <p:cNvPr id="16" name="Google Shape;388;p57">
            <a:extLst>
              <a:ext uri="{FF2B5EF4-FFF2-40B4-BE49-F238E27FC236}">
                <a16:creationId xmlns:a16="http://schemas.microsoft.com/office/drawing/2014/main" id="{CC492BC9-AAC5-46B8-83C3-F439D0E9A380}"/>
              </a:ext>
            </a:extLst>
          </p:cNvPr>
          <p:cNvPicPr preferRelativeResize="0"/>
          <p:nvPr/>
        </p:nvPicPr>
        <p:blipFill rotWithShape="1">
          <a:blip r:embed="rId15">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2794213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Imagen 23">
            <a:extLst>
              <a:ext uri="{FF2B5EF4-FFF2-40B4-BE49-F238E27FC236}">
                <a16:creationId xmlns:a16="http://schemas.microsoft.com/office/drawing/2014/main" id="{18C6B8D5-0EC2-4E09-B308-6333EADE0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21" y="408134"/>
            <a:ext cx="10459617" cy="5586266"/>
          </a:xfrm>
          <a:prstGeom prst="rect">
            <a:avLst/>
          </a:prstGeom>
        </p:spPr>
      </p:pic>
      <p:sp>
        <p:nvSpPr>
          <p:cNvPr id="2" name="Rectángulo 1">
            <a:hlinkClick r:id="rId3"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4" action="ppaction://hlinksldjump"/>
            <a:extLst>
              <a:ext uri="{FF2B5EF4-FFF2-40B4-BE49-F238E27FC236}">
                <a16:creationId xmlns:a16="http://schemas.microsoft.com/office/drawing/2014/main" id="{FAE077B5-A323-40D2-BCDA-E31063C01AE3}"/>
              </a:ext>
            </a:extLst>
          </p:cNvPr>
          <p:cNvSpPr/>
          <p:nvPr/>
        </p:nvSpPr>
        <p:spPr>
          <a:xfrm rot="16200000">
            <a:off x="7143748"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5" action="ppaction://hlinksldjump"/>
            <a:extLst>
              <a:ext uri="{FF2B5EF4-FFF2-40B4-BE49-F238E27FC236}">
                <a16:creationId xmlns:a16="http://schemas.microsoft.com/office/drawing/2014/main" id="{8D2E6AA2-1860-499B-8E6E-CFD0AFEAC024}"/>
              </a:ext>
            </a:extLst>
          </p:cNvPr>
          <p:cNvSpPr/>
          <p:nvPr/>
        </p:nvSpPr>
        <p:spPr>
          <a:xfrm rot="16200000">
            <a:off x="7791449"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4" action="ppaction://hlinksldjump"/>
            <a:extLst>
              <a:ext uri="{FF2B5EF4-FFF2-40B4-BE49-F238E27FC236}">
                <a16:creationId xmlns:a16="http://schemas.microsoft.com/office/drawing/2014/main" id="{5FC3A99E-9D01-4EB5-8642-60FD1B78A99B}"/>
              </a:ext>
            </a:extLst>
          </p:cNvPr>
          <p:cNvSpPr/>
          <p:nvPr/>
        </p:nvSpPr>
        <p:spPr>
          <a:xfrm rot="16200000">
            <a:off x="8439150"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7" name="Imagen 6">
            <a:extLst>
              <a:ext uri="{FF2B5EF4-FFF2-40B4-BE49-F238E27FC236}">
                <a16:creationId xmlns:a16="http://schemas.microsoft.com/office/drawing/2014/main" id="{D8C3DF0B-5C16-4C33-BB73-38795A75D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665" y="-5274152"/>
            <a:ext cx="3305646" cy="2840367"/>
          </a:xfrm>
          <a:prstGeom prst="rect">
            <a:avLst/>
          </a:prstGeom>
        </p:spPr>
      </p:pic>
      <p:pic>
        <p:nvPicPr>
          <p:cNvPr id="8" name="Google Shape;388;p57">
            <a:extLst>
              <a:ext uri="{FF2B5EF4-FFF2-40B4-BE49-F238E27FC236}">
                <a16:creationId xmlns:a16="http://schemas.microsoft.com/office/drawing/2014/main" id="{D58E9DA7-D791-4BE7-8D9B-284FCD7860DE}"/>
              </a:ext>
            </a:extLst>
          </p:cNvPr>
          <p:cNvPicPr preferRelativeResize="0"/>
          <p:nvPr/>
        </p:nvPicPr>
        <p:blipFill rotWithShape="1">
          <a:blip r:embed="rId7">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2339161762"/>
      </p:ext>
    </p:extLst>
  </p:cSld>
  <p:clrMapOvr>
    <a:masterClrMapping/>
  </p:clrMapOvr>
  <mc:AlternateContent xmlns:mc="http://schemas.openxmlformats.org/markup-compatibility/2006" xmlns:p14="http://schemas.microsoft.com/office/powerpoint/2010/main">
    <mc:Choice Requires="p14">
      <p:transition spd="slow" p14:dur="900" advClick="0">
        <p14:warp dir="in"/>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61B3A9AA-91DA-4CA4-A260-13C8EE8BD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10058617" cy="5372100"/>
          </a:xfrm>
          <a:prstGeom prst="rect">
            <a:avLst/>
          </a:prstGeom>
        </p:spPr>
      </p:pic>
      <p:sp>
        <p:nvSpPr>
          <p:cNvPr id="2" name="Rectángulo 1">
            <a:hlinkClick r:id="rId3"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4" action="ppaction://hlinksldjump"/>
            <a:extLst>
              <a:ext uri="{FF2B5EF4-FFF2-40B4-BE49-F238E27FC236}">
                <a16:creationId xmlns:a16="http://schemas.microsoft.com/office/drawing/2014/main" id="{FAE077B5-A323-40D2-BCDA-E31063C01AE3}"/>
              </a:ext>
            </a:extLst>
          </p:cNvPr>
          <p:cNvSpPr/>
          <p:nvPr/>
        </p:nvSpPr>
        <p:spPr>
          <a:xfrm rot="16200000">
            <a:off x="7143748"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5" action="ppaction://hlinksldjump"/>
            <a:extLst>
              <a:ext uri="{FF2B5EF4-FFF2-40B4-BE49-F238E27FC236}">
                <a16:creationId xmlns:a16="http://schemas.microsoft.com/office/drawing/2014/main" id="{8D2E6AA2-1860-499B-8E6E-CFD0AFEAC024}"/>
              </a:ext>
            </a:extLst>
          </p:cNvPr>
          <p:cNvSpPr/>
          <p:nvPr/>
        </p:nvSpPr>
        <p:spPr>
          <a:xfrm rot="16200000">
            <a:off x="7791449"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5" action="ppaction://hlinksldjump"/>
            <a:extLst>
              <a:ext uri="{FF2B5EF4-FFF2-40B4-BE49-F238E27FC236}">
                <a16:creationId xmlns:a16="http://schemas.microsoft.com/office/drawing/2014/main" id="{5FC3A99E-9D01-4EB5-8642-60FD1B78A99B}"/>
              </a:ext>
            </a:extLst>
          </p:cNvPr>
          <p:cNvSpPr/>
          <p:nvPr/>
        </p:nvSpPr>
        <p:spPr>
          <a:xfrm rot="16200000">
            <a:off x="8439150"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7" name="Imagen 6">
            <a:extLst>
              <a:ext uri="{FF2B5EF4-FFF2-40B4-BE49-F238E27FC236}">
                <a16:creationId xmlns:a16="http://schemas.microsoft.com/office/drawing/2014/main" id="{D8C3DF0B-5C16-4C33-BB73-38795A75D8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7165" y="-7610952"/>
            <a:ext cx="3305646" cy="2840367"/>
          </a:xfrm>
          <a:prstGeom prst="rect">
            <a:avLst/>
          </a:prstGeom>
        </p:spPr>
      </p:pic>
      <p:pic>
        <p:nvPicPr>
          <p:cNvPr id="8" name="Google Shape;388;p57">
            <a:extLst>
              <a:ext uri="{FF2B5EF4-FFF2-40B4-BE49-F238E27FC236}">
                <a16:creationId xmlns:a16="http://schemas.microsoft.com/office/drawing/2014/main" id="{F8BCE0B2-FA31-4A06-A822-3E8CC771DD63}"/>
              </a:ext>
            </a:extLst>
          </p:cNvPr>
          <p:cNvPicPr preferRelativeResize="0"/>
          <p:nvPr/>
        </p:nvPicPr>
        <p:blipFill rotWithShape="1">
          <a:blip r:embed="rId7">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391288237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7791449"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sp>
        <p:nvSpPr>
          <p:cNvPr id="5" name="Rectángulo 4">
            <a:hlinkClick r:id="rId3" action="ppaction://hlinksldjump"/>
            <a:extLst>
              <a:ext uri="{FF2B5EF4-FFF2-40B4-BE49-F238E27FC236}">
                <a16:creationId xmlns:a16="http://schemas.microsoft.com/office/drawing/2014/main" id="{5FC3A99E-9D01-4EB5-8642-60FD1B78A99B}"/>
              </a:ext>
            </a:extLst>
          </p:cNvPr>
          <p:cNvSpPr/>
          <p:nvPr/>
        </p:nvSpPr>
        <p:spPr>
          <a:xfrm rot="16200000">
            <a:off x="8439150"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9" name="Imagen 8">
            <a:extLst>
              <a:ext uri="{FF2B5EF4-FFF2-40B4-BE49-F238E27FC236}">
                <a16:creationId xmlns:a16="http://schemas.microsoft.com/office/drawing/2014/main" id="{2CFEC0F8-25CB-44DA-BC63-F47FB084E1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462" y="928687"/>
            <a:ext cx="9363075" cy="5000625"/>
          </a:xfrm>
          <a:prstGeom prst="rect">
            <a:avLst/>
          </a:prstGeom>
        </p:spPr>
      </p:pic>
      <p:pic>
        <p:nvPicPr>
          <p:cNvPr id="7" name="Google Shape;388;p57">
            <a:extLst>
              <a:ext uri="{FF2B5EF4-FFF2-40B4-BE49-F238E27FC236}">
                <a16:creationId xmlns:a16="http://schemas.microsoft.com/office/drawing/2014/main" id="{C9C32528-D595-4DCF-9116-A5D4B716E88E}"/>
              </a:ext>
            </a:extLst>
          </p:cNvPr>
          <p:cNvPicPr preferRelativeResize="0"/>
          <p:nvPr/>
        </p:nvPicPr>
        <p:blipFill rotWithShape="1">
          <a:blip r:embed="rId6">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54522028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7791449"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sp>
        <p:nvSpPr>
          <p:cNvPr id="5" name="Rectángulo 4">
            <a:hlinkClick r:id="rId5" action="ppaction://hlinksldjump"/>
            <a:extLst>
              <a:ext uri="{FF2B5EF4-FFF2-40B4-BE49-F238E27FC236}">
                <a16:creationId xmlns:a16="http://schemas.microsoft.com/office/drawing/2014/main" id="{5FC3A99E-9D01-4EB5-8642-60FD1B78A99B}"/>
              </a:ext>
            </a:extLst>
          </p:cNvPr>
          <p:cNvSpPr/>
          <p:nvPr/>
        </p:nvSpPr>
        <p:spPr>
          <a:xfrm rot="16200000">
            <a:off x="8439150"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7" name="Imagen 6">
            <a:extLst>
              <a:ext uri="{FF2B5EF4-FFF2-40B4-BE49-F238E27FC236}">
                <a16:creationId xmlns:a16="http://schemas.microsoft.com/office/drawing/2014/main" id="{B7A31C85-6CE2-4FF8-A55F-F83796D006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975" y="1141412"/>
            <a:ext cx="8705850" cy="4295775"/>
          </a:xfrm>
          <a:prstGeom prst="rect">
            <a:avLst/>
          </a:prstGeom>
        </p:spPr>
      </p:pic>
      <p:pic>
        <p:nvPicPr>
          <p:cNvPr id="8" name="Google Shape;388;p57">
            <a:extLst>
              <a:ext uri="{FF2B5EF4-FFF2-40B4-BE49-F238E27FC236}">
                <a16:creationId xmlns:a16="http://schemas.microsoft.com/office/drawing/2014/main" id="{A88F3435-3254-4894-80A5-0687512BDFE7}"/>
              </a:ext>
            </a:extLst>
          </p:cNvPr>
          <p:cNvPicPr preferRelativeResize="0"/>
          <p:nvPr/>
        </p:nvPicPr>
        <p:blipFill rotWithShape="1">
          <a:blip r:embed="rId7">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116620956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1809748"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3" action="ppaction://hlinksldjump"/>
            <a:extLst>
              <a:ext uri="{FF2B5EF4-FFF2-40B4-BE49-F238E27FC236}">
                <a16:creationId xmlns:a16="http://schemas.microsoft.com/office/drawing/2014/main" id="{5FC3A99E-9D01-4EB5-8642-60FD1B78A99B}"/>
              </a:ext>
            </a:extLst>
          </p:cNvPr>
          <p:cNvSpPr/>
          <p:nvPr/>
        </p:nvSpPr>
        <p:spPr>
          <a:xfrm rot="16200000">
            <a:off x="8460921" y="3112407"/>
            <a:ext cx="6858000" cy="633186"/>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8" name="Imagen 7">
            <a:extLst>
              <a:ext uri="{FF2B5EF4-FFF2-40B4-BE49-F238E27FC236}">
                <a16:creationId xmlns:a16="http://schemas.microsoft.com/office/drawing/2014/main" id="{4F3030CA-7C55-4034-89E2-CCDD2572C0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659" y="0"/>
            <a:ext cx="9590227" cy="6858000"/>
          </a:xfrm>
          <a:prstGeom prst="rect">
            <a:avLst/>
          </a:prstGeom>
        </p:spPr>
      </p:pic>
      <p:pic>
        <p:nvPicPr>
          <p:cNvPr id="7" name="Google Shape;388;p57">
            <a:extLst>
              <a:ext uri="{FF2B5EF4-FFF2-40B4-BE49-F238E27FC236}">
                <a16:creationId xmlns:a16="http://schemas.microsoft.com/office/drawing/2014/main" id="{E5AB6773-87F5-43EC-A651-5EDC2B1B9260}"/>
              </a:ext>
            </a:extLst>
          </p:cNvPr>
          <p:cNvPicPr preferRelativeResize="0"/>
          <p:nvPr/>
        </p:nvPicPr>
        <p:blipFill rotWithShape="1">
          <a:blip r:embed="rId6">
            <a:alphaModFix/>
          </a:blip>
          <a:srcRect/>
          <a:stretch/>
        </p:blipFill>
        <p:spPr>
          <a:xfrm>
            <a:off x="10470395" y="6311308"/>
            <a:ext cx="1582035" cy="440900"/>
          </a:xfrm>
          <a:prstGeom prst="rect">
            <a:avLst/>
          </a:prstGeom>
          <a:noFill/>
          <a:ln>
            <a:noFill/>
          </a:ln>
        </p:spPr>
      </p:pic>
    </p:spTree>
    <p:extLst>
      <p:ext uri="{BB962C8B-B14F-4D97-AF65-F5344CB8AC3E}">
        <p14:creationId xmlns:p14="http://schemas.microsoft.com/office/powerpoint/2010/main" val="178930518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1809748"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5" action="ppaction://hlinksldjump"/>
            <a:extLst>
              <a:ext uri="{FF2B5EF4-FFF2-40B4-BE49-F238E27FC236}">
                <a16:creationId xmlns:a16="http://schemas.microsoft.com/office/drawing/2014/main" id="{5FC3A99E-9D01-4EB5-8642-60FD1B78A99B}"/>
              </a:ext>
            </a:extLst>
          </p:cNvPr>
          <p:cNvSpPr/>
          <p:nvPr/>
        </p:nvSpPr>
        <p:spPr>
          <a:xfrm rot="16200000">
            <a:off x="8460921" y="3112407"/>
            <a:ext cx="6858000" cy="633186"/>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a:p>
            <a:pPr algn="ctr"/>
            <a:endParaRPr lang="es-AR" sz="2800" dirty="0">
              <a:latin typeface="Anton" panose="02000503000000000000" pitchFamily="2" charset="0"/>
            </a:endParaRPr>
          </a:p>
          <a:p>
            <a:pPr algn="ctr"/>
            <a:endParaRPr lang="es-AR" sz="2800" dirty="0">
              <a:latin typeface="Anton" panose="02000503000000000000" pitchFamily="2" charset="0"/>
            </a:endParaRPr>
          </a:p>
        </p:txBody>
      </p:sp>
      <p:pic>
        <p:nvPicPr>
          <p:cNvPr id="7" name="Imagen 6">
            <a:extLst>
              <a:ext uri="{FF2B5EF4-FFF2-40B4-BE49-F238E27FC236}">
                <a16:creationId xmlns:a16="http://schemas.microsoft.com/office/drawing/2014/main" id="{2A279862-C355-4E6B-B3C5-1672C271A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101" y="0"/>
            <a:ext cx="9590227" cy="6858000"/>
          </a:xfrm>
          <a:prstGeom prst="rect">
            <a:avLst/>
          </a:prstGeom>
        </p:spPr>
      </p:pic>
      <p:pic>
        <p:nvPicPr>
          <p:cNvPr id="8" name="Google Shape;388;p57">
            <a:extLst>
              <a:ext uri="{FF2B5EF4-FFF2-40B4-BE49-F238E27FC236}">
                <a16:creationId xmlns:a16="http://schemas.microsoft.com/office/drawing/2014/main" id="{76F6AFD5-E2F9-45F2-B28F-09902C5BC452}"/>
              </a:ext>
            </a:extLst>
          </p:cNvPr>
          <p:cNvPicPr preferRelativeResize="0"/>
          <p:nvPr/>
        </p:nvPicPr>
        <p:blipFill rotWithShape="1">
          <a:blip r:embed="rId7">
            <a:alphaModFix/>
          </a:blip>
          <a:srcRect/>
          <a:stretch/>
        </p:blipFill>
        <p:spPr>
          <a:xfrm>
            <a:off x="10609965" y="6297240"/>
            <a:ext cx="1582035" cy="440900"/>
          </a:xfrm>
          <a:prstGeom prst="rect">
            <a:avLst/>
          </a:prstGeom>
          <a:noFill/>
          <a:ln>
            <a:noFill/>
          </a:ln>
        </p:spPr>
      </p:pic>
    </p:spTree>
    <p:extLst>
      <p:ext uri="{BB962C8B-B14F-4D97-AF65-F5344CB8AC3E}">
        <p14:creationId xmlns:p14="http://schemas.microsoft.com/office/powerpoint/2010/main" val="17442713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1809748"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3" action="ppaction://hlinksldjump"/>
            <a:extLst>
              <a:ext uri="{FF2B5EF4-FFF2-40B4-BE49-F238E27FC236}">
                <a16:creationId xmlns:a16="http://schemas.microsoft.com/office/drawing/2014/main" id="{5FC3A99E-9D01-4EB5-8642-60FD1B78A99B}"/>
              </a:ext>
            </a:extLst>
          </p:cNvPr>
          <p:cNvSpPr/>
          <p:nvPr/>
        </p:nvSpPr>
        <p:spPr>
          <a:xfrm rot="16200000">
            <a:off x="-1162047"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pic>
        <p:nvPicPr>
          <p:cNvPr id="7" name="Imagen 6">
            <a:extLst>
              <a:ext uri="{FF2B5EF4-FFF2-40B4-BE49-F238E27FC236}">
                <a16:creationId xmlns:a16="http://schemas.microsoft.com/office/drawing/2014/main" id="{F18EBED7-8677-4E63-82D1-95222EFB3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504" y="435428"/>
            <a:ext cx="8007079" cy="5725886"/>
          </a:xfrm>
          <a:prstGeom prst="rect">
            <a:avLst/>
          </a:prstGeom>
        </p:spPr>
      </p:pic>
      <p:pic>
        <p:nvPicPr>
          <p:cNvPr id="8" name="Google Shape;388;p57">
            <a:extLst>
              <a:ext uri="{FF2B5EF4-FFF2-40B4-BE49-F238E27FC236}">
                <a16:creationId xmlns:a16="http://schemas.microsoft.com/office/drawing/2014/main" id="{6053DFC1-992E-497C-8D4D-60B38BDB67D2}"/>
              </a:ext>
            </a:extLst>
          </p:cNvPr>
          <p:cNvPicPr preferRelativeResize="0"/>
          <p:nvPr/>
        </p:nvPicPr>
        <p:blipFill rotWithShape="1">
          <a:blip r:embed="rId6">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382512388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Shape 386"/>
        <p:cNvGrpSpPr/>
        <p:nvPr/>
      </p:nvGrpSpPr>
      <p:grpSpPr>
        <a:xfrm>
          <a:off x="0" y="0"/>
          <a:ext cx="0" cy="0"/>
          <a:chOff x="0" y="0"/>
          <a:chExt cx="0" cy="0"/>
        </a:xfrm>
      </p:grpSpPr>
      <p:sp>
        <p:nvSpPr>
          <p:cNvPr id="387" name="Google Shape;387;p57"/>
          <p:cNvSpPr txBox="1"/>
          <p:nvPr/>
        </p:nvSpPr>
        <p:spPr>
          <a:xfrm>
            <a:off x="1864000" y="487834"/>
            <a:ext cx="8464000" cy="1318800"/>
          </a:xfrm>
          <a:prstGeom prst="rect">
            <a:avLst/>
          </a:prstGeom>
          <a:noFill/>
          <a:ln>
            <a:noFill/>
          </a:ln>
          <a:effectLst>
            <a:outerShdw blurRad="50800" dist="38100" dir="10800000" algn="r" rotWithShape="0">
              <a:prstClr val="black">
                <a:alpha val="40000"/>
              </a:prstClr>
            </a:outerShdw>
          </a:effectLst>
        </p:spPr>
        <p:txBody>
          <a:bodyPr spcFirstLastPara="1" wrap="square" lIns="121900" tIns="121900" rIns="121900" bIns="121900" anchor="ctr" anchorCtr="0">
            <a:noAutofit/>
          </a:bodyPr>
          <a:lstStyle/>
          <a:p>
            <a:pPr algn="ctr">
              <a:buClr>
                <a:srgbClr val="000000"/>
              </a:buClr>
              <a:buSzPts val="3600"/>
            </a:pPr>
            <a:r>
              <a:rPr lang="es-MX" sz="4800" i="1" dirty="0">
                <a:solidFill>
                  <a:srgbClr val="121212"/>
                </a:solidFill>
                <a:latin typeface="Anton"/>
                <a:ea typeface="Anton"/>
                <a:cs typeface="Anton"/>
                <a:sym typeface="Anton"/>
              </a:rPr>
              <a:t>OBJETIVO: PREDECIR PRECIOS DE AUTOS</a:t>
            </a:r>
          </a:p>
          <a:p>
            <a:pPr algn="ctr">
              <a:buClr>
                <a:srgbClr val="000000"/>
              </a:buClr>
              <a:buSzPts val="3600"/>
            </a:pP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sp>
        <p:nvSpPr>
          <p:cNvPr id="2" name="CuadroTexto 1">
            <a:extLst>
              <a:ext uri="{FF2B5EF4-FFF2-40B4-BE49-F238E27FC236}">
                <a16:creationId xmlns:a16="http://schemas.microsoft.com/office/drawing/2014/main" id="{2F701461-B812-4EE5-BE17-9C8D679680FE}"/>
              </a:ext>
            </a:extLst>
          </p:cNvPr>
          <p:cNvSpPr txBox="1"/>
          <p:nvPr/>
        </p:nvSpPr>
        <p:spPr>
          <a:xfrm>
            <a:off x="635000" y="1147234"/>
            <a:ext cx="11037602" cy="7017306"/>
          </a:xfrm>
          <a:prstGeom prst="rect">
            <a:avLst/>
          </a:prstGeom>
          <a:noFill/>
        </p:spPr>
        <p:txBody>
          <a:bodyPr wrap="square" rtlCol="0">
            <a:spAutoFit/>
          </a:bodyPr>
          <a:lstStyle/>
          <a:p>
            <a:endParaRPr lang="es-AR" dirty="0"/>
          </a:p>
          <a:p>
            <a:pPr algn="just"/>
            <a:r>
              <a:rPr lang="es-MX" b="1" dirty="0">
                <a:latin typeface="Arial" panose="020B0604020202020204" pitchFamily="34" charset="0"/>
                <a:cs typeface="Arial" panose="020B0604020202020204" pitchFamily="34" charset="0"/>
              </a:rPr>
              <a:t>### </a:t>
            </a:r>
            <a:r>
              <a:rPr lang="es-MX" b="1" dirty="0" err="1">
                <a:latin typeface="Arial" panose="020B0604020202020204" pitchFamily="34" charset="0"/>
                <a:cs typeface="Arial" panose="020B0604020202020204" pitchFamily="34" charset="0"/>
              </a:rPr>
              <a:t>Overview</a:t>
            </a:r>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El presente trabajo se trata de predecir el precio de coches usados en USA  </a:t>
            </a:r>
          </a:p>
          <a:p>
            <a:pPr algn="just"/>
            <a:r>
              <a:rPr lang="es-MX" sz="2000" b="1" dirty="0">
                <a:latin typeface="Arial" panose="020B0604020202020204" pitchFamily="34" charset="0"/>
                <a:cs typeface="Arial" panose="020B0604020202020204" pitchFamily="34" charset="0"/>
              </a:rPr>
              <a:t>Contexto</a:t>
            </a:r>
          </a:p>
          <a:p>
            <a:pPr algn="just"/>
            <a:r>
              <a:rPr lang="es-MX" b="1" dirty="0">
                <a:latin typeface="Arial" panose="020B0604020202020204" pitchFamily="34" charset="0"/>
                <a:cs typeface="Arial" panose="020B0604020202020204" pitchFamily="34" charset="0"/>
              </a:rPr>
              <a:t>    </a:t>
            </a:r>
          </a:p>
          <a:p>
            <a:pPr algn="just"/>
            <a:r>
              <a:rPr lang="es-MX" b="1" dirty="0">
                <a:latin typeface="Arial" panose="020B0604020202020204" pitchFamily="34" charset="0"/>
                <a:cs typeface="Arial" panose="020B0604020202020204" pitchFamily="34" charset="0"/>
              </a:rPr>
              <a:t>Lo que nos lleva a preguntarnos    </a:t>
            </a:r>
          </a:p>
          <a:p>
            <a:pPr algn="just"/>
            <a:r>
              <a:rPr lang="es-MX" b="1" dirty="0">
                <a:latin typeface="Arial" panose="020B0604020202020204" pitchFamily="34" charset="0"/>
                <a:cs typeface="Arial" panose="020B0604020202020204" pitchFamily="34" charset="0"/>
              </a:rPr>
              <a:t>¿Qué determina el precio de los coches usados?</a:t>
            </a:r>
          </a:p>
          <a:p>
            <a:pPr algn="just"/>
            <a:endParaRPr lang="es-MX" b="1" dirty="0">
              <a:latin typeface="Arial" panose="020B0604020202020204" pitchFamily="34" charset="0"/>
              <a:cs typeface="Arial" panose="020B0604020202020204" pitchFamily="34" charset="0"/>
            </a:endParaRPr>
          </a:p>
          <a:p>
            <a:pPr algn="just"/>
            <a:r>
              <a:rPr lang="es-MX" b="1" dirty="0">
                <a:latin typeface="Arial" panose="020B0604020202020204" pitchFamily="34" charset="0"/>
                <a:cs typeface="Arial" panose="020B0604020202020204" pitchFamily="34" charset="0"/>
              </a:rPr>
              <a:t>Entendemos que el valor de un automóvil cae desde el momento en que se compra y la depreciación continúa con cada año que pasa. De hecho, en el primer año, el valor de un automóvil disminuye en un 20 por ciento de su valor inicial. La marca y el modelo de un automóvil, el total de kilómetros recorridos, el estado general del vehículo y varios otros factores afectan aún más el valor de reventa del automóvil</a:t>
            </a:r>
          </a:p>
          <a:p>
            <a:pPr algn="just"/>
            <a:r>
              <a:rPr lang="es-MX" b="1" dirty="0">
                <a:latin typeface="Arial" panose="020B0604020202020204" pitchFamily="34" charset="0"/>
                <a:cs typeface="Arial" panose="020B0604020202020204" pitchFamily="34" charset="0"/>
              </a:rPr>
              <a:t>    </a:t>
            </a:r>
          </a:p>
          <a:p>
            <a:pPr algn="just"/>
            <a:r>
              <a:rPr lang="es-MX" b="1" dirty="0">
                <a:latin typeface="Arial" panose="020B0604020202020204" pitchFamily="34" charset="0"/>
                <a:cs typeface="Arial" panose="020B0604020202020204" pitchFamily="34" charset="0"/>
              </a:rPr>
              <a:t>El </a:t>
            </a:r>
            <a:r>
              <a:rPr lang="es-MX" b="1" dirty="0" err="1">
                <a:latin typeface="Arial" panose="020B0604020202020204" pitchFamily="34" charset="0"/>
                <a:cs typeface="Arial" panose="020B0604020202020204" pitchFamily="34" charset="0"/>
              </a:rPr>
              <a:t>dataset</a:t>
            </a:r>
            <a:r>
              <a:rPr lang="es-MX" b="1" dirty="0">
                <a:latin typeface="Arial" panose="020B0604020202020204" pitchFamily="34" charset="0"/>
                <a:cs typeface="Arial" panose="020B0604020202020204" pitchFamily="34" charset="0"/>
              </a:rPr>
              <a:t> presenta 16 atributos numéricos y categóricos que nos servirán de guía para establecer el algoritmo necesario para su predicción</a:t>
            </a:r>
          </a:p>
          <a:p>
            <a:pPr algn="just"/>
            <a:r>
              <a:rPr lang="es-MX" b="1" dirty="0">
                <a:latin typeface="Arial" panose="020B0604020202020204" pitchFamily="34" charset="0"/>
                <a:cs typeface="Arial" panose="020B0604020202020204" pitchFamily="34" charset="0"/>
              </a:rPr>
              <a:t>Al final del trabajo, enunciamos los atributos que le faltarían al presente </a:t>
            </a:r>
            <a:r>
              <a:rPr lang="es-MX" b="1" dirty="0" err="1">
                <a:latin typeface="Arial" panose="020B0604020202020204" pitchFamily="34" charset="0"/>
                <a:cs typeface="Arial" panose="020B0604020202020204" pitchFamily="34" charset="0"/>
              </a:rPr>
              <a:t>dataset</a:t>
            </a:r>
            <a:r>
              <a:rPr lang="es-MX" b="1" dirty="0">
                <a:latin typeface="Arial" panose="020B0604020202020204" pitchFamily="34" charset="0"/>
                <a:cs typeface="Arial" panose="020B0604020202020204" pitchFamily="34" charset="0"/>
              </a:rPr>
              <a:t>, para optimizar los resultados y que modelos de negocios están relacionados con el presente trabajo</a:t>
            </a:r>
            <a:endParaRPr lang="es-AR" b="1" dirty="0">
              <a:latin typeface="Arial" panose="020B0604020202020204" pitchFamily="34" charset="0"/>
              <a:cs typeface="Arial" panose="020B0604020202020204" pitchFamily="34" charset="0"/>
            </a:endParaRPr>
          </a:p>
          <a:p>
            <a:endParaRPr lang="es-AR" dirty="0"/>
          </a:p>
          <a:p>
            <a:endParaRPr lang="es-AR" dirty="0"/>
          </a:p>
          <a:p>
            <a:endParaRPr lang="es-AR" dirty="0"/>
          </a:p>
          <a:p>
            <a:endParaRPr lang="es-AR" dirty="0"/>
          </a:p>
          <a:p>
            <a:endParaRPr lang="es-AR" dirty="0"/>
          </a:p>
          <a:p>
            <a:endParaRPr lang="es-AR" dirty="0"/>
          </a:p>
          <a:p>
            <a:endParaRPr lang="es-A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1809748"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3" action="ppaction://hlinksldjump"/>
            <a:extLst>
              <a:ext uri="{FF2B5EF4-FFF2-40B4-BE49-F238E27FC236}">
                <a16:creationId xmlns:a16="http://schemas.microsoft.com/office/drawing/2014/main" id="{5FC3A99E-9D01-4EB5-8642-60FD1B78A99B}"/>
              </a:ext>
            </a:extLst>
          </p:cNvPr>
          <p:cNvSpPr/>
          <p:nvPr/>
        </p:nvSpPr>
        <p:spPr>
          <a:xfrm rot="16200000">
            <a:off x="-1162047"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pic>
        <p:nvPicPr>
          <p:cNvPr id="9" name="Imagen 8">
            <a:extLst>
              <a:ext uri="{FF2B5EF4-FFF2-40B4-BE49-F238E27FC236}">
                <a16:creationId xmlns:a16="http://schemas.microsoft.com/office/drawing/2014/main" id="{2751EFD3-D036-4566-819F-9A19B9DAE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853" y="0"/>
            <a:ext cx="9574907" cy="6858000"/>
          </a:xfrm>
          <a:prstGeom prst="rect">
            <a:avLst/>
          </a:prstGeom>
        </p:spPr>
      </p:pic>
      <p:pic>
        <p:nvPicPr>
          <p:cNvPr id="7" name="Google Shape;388;p57">
            <a:extLst>
              <a:ext uri="{FF2B5EF4-FFF2-40B4-BE49-F238E27FC236}">
                <a16:creationId xmlns:a16="http://schemas.microsoft.com/office/drawing/2014/main" id="{75045B0D-E0D5-4914-B9D7-0F33C0E8F1EA}"/>
              </a:ext>
            </a:extLst>
          </p:cNvPr>
          <p:cNvPicPr preferRelativeResize="0"/>
          <p:nvPr/>
        </p:nvPicPr>
        <p:blipFill rotWithShape="1">
          <a:blip r:embed="rId6">
            <a:alphaModFix/>
          </a:blip>
          <a:srcRect/>
          <a:stretch/>
        </p:blipFill>
        <p:spPr>
          <a:xfrm>
            <a:off x="9021422" y="6417100"/>
            <a:ext cx="1582035" cy="440900"/>
          </a:xfrm>
          <a:prstGeom prst="rect">
            <a:avLst/>
          </a:prstGeom>
          <a:noFill/>
          <a:ln>
            <a:noFill/>
          </a:ln>
        </p:spPr>
      </p:pic>
    </p:spTree>
    <p:extLst>
      <p:ext uri="{BB962C8B-B14F-4D97-AF65-F5344CB8AC3E}">
        <p14:creationId xmlns:p14="http://schemas.microsoft.com/office/powerpoint/2010/main" val="74511184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ction="ppaction://hlinksldjump"/>
            <a:extLst>
              <a:ext uri="{FF2B5EF4-FFF2-40B4-BE49-F238E27FC236}">
                <a16:creationId xmlns:a16="http://schemas.microsoft.com/office/drawing/2014/main" id="{930BC3D2-0411-48EB-9FD5-8A5EB15DB49B}"/>
              </a:ext>
            </a:extLst>
          </p:cNvPr>
          <p:cNvSpPr/>
          <p:nvPr/>
        </p:nvSpPr>
        <p:spPr>
          <a:xfrm rot="16200000">
            <a:off x="-3105150" y="3105150"/>
            <a:ext cx="6858000" cy="647700"/>
          </a:xfrm>
          <a:prstGeom prst="rect">
            <a:avLst/>
          </a:prstGeom>
          <a:solidFill>
            <a:srgbClr val="2EB9DA"/>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3" name="Rectángulo 2">
            <a:hlinkClick r:id="rId3" action="ppaction://hlinksldjump"/>
            <a:extLst>
              <a:ext uri="{FF2B5EF4-FFF2-40B4-BE49-F238E27FC236}">
                <a16:creationId xmlns:a16="http://schemas.microsoft.com/office/drawing/2014/main" id="{FAE077B5-A323-40D2-BCDA-E31063C01AE3}"/>
              </a:ext>
            </a:extLst>
          </p:cNvPr>
          <p:cNvSpPr/>
          <p:nvPr/>
        </p:nvSpPr>
        <p:spPr>
          <a:xfrm rot="16200000">
            <a:off x="-2457449" y="3105150"/>
            <a:ext cx="6858000" cy="647700"/>
          </a:xfrm>
          <a:prstGeom prst="rect">
            <a:avLst/>
          </a:prstGeom>
          <a:solidFill>
            <a:srgbClr val="647EA4"/>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4" name="Rectángulo 3">
            <a:hlinkClick r:id="rId4" action="ppaction://hlinksldjump"/>
            <a:extLst>
              <a:ext uri="{FF2B5EF4-FFF2-40B4-BE49-F238E27FC236}">
                <a16:creationId xmlns:a16="http://schemas.microsoft.com/office/drawing/2014/main" id="{8D2E6AA2-1860-499B-8E6E-CFD0AFEAC024}"/>
              </a:ext>
            </a:extLst>
          </p:cNvPr>
          <p:cNvSpPr/>
          <p:nvPr/>
        </p:nvSpPr>
        <p:spPr>
          <a:xfrm rot="16200000">
            <a:off x="-1809748" y="3105150"/>
            <a:ext cx="6858000" cy="647700"/>
          </a:xfrm>
          <a:prstGeom prst="rect">
            <a:avLst/>
          </a:prstGeom>
          <a:solidFill>
            <a:srgbClr val="ADAF59"/>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sp>
        <p:nvSpPr>
          <p:cNvPr id="5" name="Rectángulo 4">
            <a:hlinkClick r:id="rId3" action="ppaction://hlinksldjump"/>
            <a:extLst>
              <a:ext uri="{FF2B5EF4-FFF2-40B4-BE49-F238E27FC236}">
                <a16:creationId xmlns:a16="http://schemas.microsoft.com/office/drawing/2014/main" id="{5FC3A99E-9D01-4EB5-8642-60FD1B78A99B}"/>
              </a:ext>
            </a:extLst>
          </p:cNvPr>
          <p:cNvSpPr/>
          <p:nvPr/>
        </p:nvSpPr>
        <p:spPr>
          <a:xfrm rot="16200000">
            <a:off x="-1162047" y="3105150"/>
            <a:ext cx="6858000" cy="647700"/>
          </a:xfrm>
          <a:prstGeom prst="rect">
            <a:avLst/>
          </a:prstGeom>
          <a:solidFill>
            <a:srgbClr val="CC3C65"/>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dirty="0">
              <a:latin typeface="Anton" panose="02000503000000000000" pitchFamily="2" charset="0"/>
            </a:endParaRPr>
          </a:p>
        </p:txBody>
      </p:sp>
      <p:pic>
        <p:nvPicPr>
          <p:cNvPr id="8" name="Imagen 7">
            <a:extLst>
              <a:ext uri="{FF2B5EF4-FFF2-40B4-BE49-F238E27FC236}">
                <a16:creationId xmlns:a16="http://schemas.microsoft.com/office/drawing/2014/main" id="{71EA42F1-5E4C-46A3-A31D-4C7CF686FC77}"/>
              </a:ext>
            </a:extLst>
          </p:cNvPr>
          <p:cNvPicPr>
            <a:picLocks noChangeAspect="1"/>
          </p:cNvPicPr>
          <p:nvPr/>
        </p:nvPicPr>
        <p:blipFill>
          <a:blip r:embed="rId5"/>
          <a:stretch>
            <a:fillRect/>
          </a:stretch>
        </p:blipFill>
        <p:spPr>
          <a:xfrm>
            <a:off x="2715605" y="223091"/>
            <a:ext cx="7067024" cy="4740795"/>
          </a:xfrm>
          <a:prstGeom prst="rect">
            <a:avLst/>
          </a:prstGeom>
        </p:spPr>
      </p:pic>
      <p:sp>
        <p:nvSpPr>
          <p:cNvPr id="9" name="CuadroTexto 8">
            <a:extLst>
              <a:ext uri="{FF2B5EF4-FFF2-40B4-BE49-F238E27FC236}">
                <a16:creationId xmlns:a16="http://schemas.microsoft.com/office/drawing/2014/main" id="{046F6C2E-13D7-464C-9DA7-A9CFE4E35835}"/>
              </a:ext>
            </a:extLst>
          </p:cNvPr>
          <p:cNvSpPr txBox="1"/>
          <p:nvPr/>
        </p:nvSpPr>
        <p:spPr>
          <a:xfrm>
            <a:off x="3030310" y="4826675"/>
            <a:ext cx="8828315" cy="2031325"/>
          </a:xfrm>
          <a:prstGeom prst="rect">
            <a:avLst/>
          </a:prstGeom>
          <a:noFill/>
        </p:spPr>
        <p:txBody>
          <a:bodyPr wrap="square" rtlCol="0">
            <a:spAutoFit/>
          </a:bodyPr>
          <a:lstStyle/>
          <a:p>
            <a:r>
              <a:rPr lang="es-MX" dirty="0"/>
              <a:t> Del mapa de calor anterior, podemos concluir que:</a:t>
            </a:r>
          </a:p>
          <a:p>
            <a:r>
              <a:rPr lang="es-MX" dirty="0"/>
              <a:t>&gt;&gt; El precio depende en gran medida de las características Caballos de fuerza (HP) y Año</a:t>
            </a:r>
          </a:p>
          <a:p>
            <a:r>
              <a:rPr lang="es-MX" dirty="0"/>
              <a:t>&gt;&gt; Además, las funciones HP y Cilindros dependen positivamente entre sí. es decir, si el nro. de cilindros aumentan, HP también aumenta.</a:t>
            </a:r>
          </a:p>
          <a:p>
            <a:r>
              <a:rPr lang="es-MX" dirty="0"/>
              <a:t> &gt;&gt; Y las características </a:t>
            </a:r>
            <a:r>
              <a:rPr lang="es-MX" dirty="0" err="1"/>
              <a:t>Highway_mpg</a:t>
            </a:r>
            <a:r>
              <a:rPr lang="es-MX" dirty="0"/>
              <a:t>, </a:t>
            </a:r>
            <a:r>
              <a:rPr lang="es-MX" dirty="0" err="1"/>
              <a:t>City_mpg</a:t>
            </a:r>
            <a:r>
              <a:rPr lang="es-MX" dirty="0"/>
              <a:t>, dependen negativamente de los cilindros</a:t>
            </a:r>
          </a:p>
          <a:p>
            <a:r>
              <a:rPr lang="es-MX" dirty="0"/>
              <a:t>es decir, si el nro. de cilindros aumentan, </a:t>
            </a:r>
            <a:r>
              <a:rPr lang="es-MX" dirty="0" err="1"/>
              <a:t>Highway_mpg</a:t>
            </a:r>
            <a:r>
              <a:rPr lang="es-MX" dirty="0"/>
              <a:t>, </a:t>
            </a:r>
            <a:r>
              <a:rPr lang="es-MX" dirty="0" err="1"/>
              <a:t>City_mpg</a:t>
            </a:r>
            <a:r>
              <a:rPr lang="es-MX" dirty="0"/>
              <a:t>, disminuyen.</a:t>
            </a:r>
          </a:p>
          <a:p>
            <a:endParaRPr lang="es-AR" dirty="0"/>
          </a:p>
        </p:txBody>
      </p:sp>
      <p:pic>
        <p:nvPicPr>
          <p:cNvPr id="10" name="Google Shape;388;p57">
            <a:extLst>
              <a:ext uri="{FF2B5EF4-FFF2-40B4-BE49-F238E27FC236}">
                <a16:creationId xmlns:a16="http://schemas.microsoft.com/office/drawing/2014/main" id="{051DD37B-5EAE-4A01-8B69-7C8E77C1B8C1}"/>
              </a:ext>
            </a:extLst>
          </p:cNvPr>
          <p:cNvPicPr preferRelativeResize="0"/>
          <p:nvPr/>
        </p:nvPicPr>
        <p:blipFill rotWithShape="1">
          <a:blip r:embed="rId6">
            <a:alphaModFix/>
          </a:blip>
          <a:srcRect/>
          <a:stretch/>
        </p:blipFill>
        <p:spPr>
          <a:xfrm>
            <a:off x="10470395" y="6417100"/>
            <a:ext cx="1582035" cy="440900"/>
          </a:xfrm>
          <a:prstGeom prst="rect">
            <a:avLst/>
          </a:prstGeom>
          <a:noFill/>
          <a:ln>
            <a:noFill/>
          </a:ln>
        </p:spPr>
      </p:pic>
    </p:spTree>
    <p:extLst>
      <p:ext uri="{BB962C8B-B14F-4D97-AF65-F5344CB8AC3E}">
        <p14:creationId xmlns:p14="http://schemas.microsoft.com/office/powerpoint/2010/main" val="247021653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86"/>
        <p:cNvGrpSpPr/>
        <p:nvPr/>
      </p:nvGrpSpPr>
      <p:grpSpPr>
        <a:xfrm>
          <a:off x="0" y="0"/>
          <a:ext cx="0" cy="0"/>
          <a:chOff x="0" y="0"/>
          <a:chExt cx="0" cy="0"/>
        </a:xfrm>
      </p:grpSpPr>
      <p:sp>
        <p:nvSpPr>
          <p:cNvPr id="387" name="Google Shape;387;p57"/>
          <p:cNvSpPr txBox="1"/>
          <p:nvPr/>
        </p:nvSpPr>
        <p:spPr>
          <a:xfrm>
            <a:off x="-2557522" y="5914238"/>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sz="4800" i="1" dirty="0">
                <a:solidFill>
                  <a:srgbClr val="121212"/>
                </a:solidFill>
                <a:latin typeface="Anton"/>
                <a:ea typeface="Anton"/>
                <a:cs typeface="Anton"/>
                <a:sym typeface="Anton"/>
              </a:rPr>
              <a:t>METRICAS</a:t>
            </a: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pic>
        <p:nvPicPr>
          <p:cNvPr id="3" name="Imagen 2">
            <a:extLst>
              <a:ext uri="{FF2B5EF4-FFF2-40B4-BE49-F238E27FC236}">
                <a16:creationId xmlns:a16="http://schemas.microsoft.com/office/drawing/2014/main" id="{38D4EF74-ED77-471D-AC70-6BB594F6C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03" y="170689"/>
            <a:ext cx="3167415" cy="1906877"/>
          </a:xfrm>
          <a:prstGeom prst="rect">
            <a:avLst/>
          </a:prstGeom>
        </p:spPr>
      </p:pic>
      <p:pic>
        <p:nvPicPr>
          <p:cNvPr id="5" name="Imagen 4">
            <a:extLst>
              <a:ext uri="{FF2B5EF4-FFF2-40B4-BE49-F238E27FC236}">
                <a16:creationId xmlns:a16="http://schemas.microsoft.com/office/drawing/2014/main" id="{7B28FF44-250A-4E47-B00B-D104B8FD6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057" y="170689"/>
            <a:ext cx="3167416" cy="1842345"/>
          </a:xfrm>
          <a:prstGeom prst="rect">
            <a:avLst/>
          </a:prstGeom>
        </p:spPr>
      </p:pic>
      <p:pic>
        <p:nvPicPr>
          <p:cNvPr id="7" name="Imagen 6">
            <a:extLst>
              <a:ext uri="{FF2B5EF4-FFF2-40B4-BE49-F238E27FC236}">
                <a16:creationId xmlns:a16="http://schemas.microsoft.com/office/drawing/2014/main" id="{264CF57D-C5C9-4CA4-B00A-96A26D8EA0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5039" y="2472971"/>
            <a:ext cx="2930150" cy="1704338"/>
          </a:xfrm>
          <a:prstGeom prst="rect">
            <a:avLst/>
          </a:prstGeom>
        </p:spPr>
      </p:pic>
      <p:pic>
        <p:nvPicPr>
          <p:cNvPr id="9" name="Imagen 8">
            <a:extLst>
              <a:ext uri="{FF2B5EF4-FFF2-40B4-BE49-F238E27FC236}">
                <a16:creationId xmlns:a16="http://schemas.microsoft.com/office/drawing/2014/main" id="{81EF7643-0713-4F7B-9CEE-B23FEA2D7B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605" y="2527805"/>
            <a:ext cx="2907207" cy="1750224"/>
          </a:xfrm>
          <a:prstGeom prst="rect">
            <a:avLst/>
          </a:prstGeom>
        </p:spPr>
      </p:pic>
      <p:pic>
        <p:nvPicPr>
          <p:cNvPr id="11" name="Imagen 10">
            <a:extLst>
              <a:ext uri="{FF2B5EF4-FFF2-40B4-BE49-F238E27FC236}">
                <a16:creationId xmlns:a16="http://schemas.microsoft.com/office/drawing/2014/main" id="{01F3F001-41E7-470A-962D-F03198700C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5039" y="4508496"/>
            <a:ext cx="2910485" cy="1704338"/>
          </a:xfrm>
          <a:prstGeom prst="rect">
            <a:avLst/>
          </a:prstGeom>
        </p:spPr>
      </p:pic>
      <p:pic>
        <p:nvPicPr>
          <p:cNvPr id="13" name="Imagen 12">
            <a:extLst>
              <a:ext uri="{FF2B5EF4-FFF2-40B4-BE49-F238E27FC236}">
                <a16:creationId xmlns:a16="http://schemas.microsoft.com/office/drawing/2014/main" id="{800F05D7-DB5E-4374-8FB9-2A81B3C34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75" y="4462610"/>
            <a:ext cx="2907207" cy="1750224"/>
          </a:xfrm>
          <a:prstGeom prst="rect">
            <a:avLst/>
          </a:prstGeom>
        </p:spPr>
      </p:pic>
      <p:pic>
        <p:nvPicPr>
          <p:cNvPr id="4" name="Imagen 3">
            <a:extLst>
              <a:ext uri="{FF2B5EF4-FFF2-40B4-BE49-F238E27FC236}">
                <a16:creationId xmlns:a16="http://schemas.microsoft.com/office/drawing/2014/main" id="{A59ABD1D-36BC-4B8A-9166-DEF9E0D7B74B}"/>
              </a:ext>
            </a:extLst>
          </p:cNvPr>
          <p:cNvPicPr>
            <a:picLocks noChangeAspect="1"/>
          </p:cNvPicPr>
          <p:nvPr/>
        </p:nvPicPr>
        <p:blipFill>
          <a:blip r:embed="rId9"/>
          <a:stretch>
            <a:fillRect/>
          </a:stretch>
        </p:blipFill>
        <p:spPr>
          <a:xfrm>
            <a:off x="9849208" y="4509761"/>
            <a:ext cx="2303062" cy="1717667"/>
          </a:xfrm>
          <a:prstGeom prst="rect">
            <a:avLst/>
          </a:prstGeom>
        </p:spPr>
      </p:pic>
      <p:pic>
        <p:nvPicPr>
          <p:cNvPr id="8" name="Imagen 7">
            <a:extLst>
              <a:ext uri="{FF2B5EF4-FFF2-40B4-BE49-F238E27FC236}">
                <a16:creationId xmlns:a16="http://schemas.microsoft.com/office/drawing/2014/main" id="{94F107E4-9DC3-4600-BEF2-A34641257D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00413" y="4508496"/>
            <a:ext cx="2910486" cy="1737604"/>
          </a:xfrm>
          <a:prstGeom prst="rect">
            <a:avLst/>
          </a:prstGeom>
        </p:spPr>
      </p:pic>
      <p:pic>
        <p:nvPicPr>
          <p:cNvPr id="12" name="Imagen 11">
            <a:extLst>
              <a:ext uri="{FF2B5EF4-FFF2-40B4-BE49-F238E27FC236}">
                <a16:creationId xmlns:a16="http://schemas.microsoft.com/office/drawing/2014/main" id="{FA057E4E-E223-4021-A042-93EA9E7541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4786" y="153464"/>
            <a:ext cx="3088964" cy="1837827"/>
          </a:xfrm>
          <a:prstGeom prst="rect">
            <a:avLst/>
          </a:prstGeom>
        </p:spPr>
      </p:pic>
      <p:pic>
        <p:nvPicPr>
          <p:cNvPr id="15" name="Imagen 14">
            <a:extLst>
              <a:ext uri="{FF2B5EF4-FFF2-40B4-BE49-F238E27FC236}">
                <a16:creationId xmlns:a16="http://schemas.microsoft.com/office/drawing/2014/main" id="{4511AE06-A28B-437E-8163-255CA4A226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21968" y="2446510"/>
            <a:ext cx="3078361" cy="1831519"/>
          </a:xfrm>
          <a:prstGeom prst="rect">
            <a:avLst/>
          </a:prstGeom>
        </p:spPr>
      </p:pic>
      <p:sp>
        <p:nvSpPr>
          <p:cNvPr id="20" name="Google Shape;387;p57">
            <a:extLst>
              <a:ext uri="{FF2B5EF4-FFF2-40B4-BE49-F238E27FC236}">
                <a16:creationId xmlns:a16="http://schemas.microsoft.com/office/drawing/2014/main" id="{42280810-5710-44E9-A34D-9425C57C510F}"/>
              </a:ext>
            </a:extLst>
          </p:cNvPr>
          <p:cNvSpPr txBox="1"/>
          <p:nvPr/>
        </p:nvSpPr>
        <p:spPr>
          <a:xfrm>
            <a:off x="-607671" y="23866"/>
            <a:ext cx="2698937" cy="293063"/>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i="1" dirty="0" err="1">
                <a:solidFill>
                  <a:srgbClr val="121212"/>
                </a:solidFill>
                <a:latin typeface="Anton"/>
                <a:ea typeface="Anton"/>
                <a:cs typeface="Anton"/>
                <a:sym typeface="Anton"/>
              </a:rPr>
              <a:t>Random_Forest</a:t>
            </a:r>
            <a:endParaRPr lang="es-MX" i="1" dirty="0">
              <a:solidFill>
                <a:srgbClr val="121212"/>
              </a:solidFill>
              <a:latin typeface="Anton"/>
              <a:ea typeface="Anton"/>
              <a:cs typeface="Anton"/>
              <a:sym typeface="Anton"/>
            </a:endParaRPr>
          </a:p>
        </p:txBody>
      </p:sp>
      <p:sp>
        <p:nvSpPr>
          <p:cNvPr id="21" name="Google Shape;387;p57">
            <a:extLst>
              <a:ext uri="{FF2B5EF4-FFF2-40B4-BE49-F238E27FC236}">
                <a16:creationId xmlns:a16="http://schemas.microsoft.com/office/drawing/2014/main" id="{1E2C516D-C38E-46F5-878C-BF6BEE614983}"/>
              </a:ext>
            </a:extLst>
          </p:cNvPr>
          <p:cNvSpPr txBox="1"/>
          <p:nvPr/>
        </p:nvSpPr>
        <p:spPr>
          <a:xfrm>
            <a:off x="-460622" y="4386318"/>
            <a:ext cx="2698937" cy="293063"/>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i="1" dirty="0" err="1">
                <a:solidFill>
                  <a:srgbClr val="121212"/>
                </a:solidFill>
                <a:latin typeface="Anton"/>
                <a:ea typeface="Anton"/>
                <a:cs typeface="Anton"/>
                <a:sym typeface="Anton"/>
              </a:rPr>
              <a:t>Linear_Regression</a:t>
            </a:r>
            <a:endParaRPr lang="es-MX" i="1" dirty="0">
              <a:solidFill>
                <a:srgbClr val="121212"/>
              </a:solidFill>
              <a:latin typeface="Anton"/>
              <a:ea typeface="Anton"/>
              <a:cs typeface="Anton"/>
              <a:sym typeface="Anton"/>
            </a:endParaRPr>
          </a:p>
        </p:txBody>
      </p:sp>
      <p:sp>
        <p:nvSpPr>
          <p:cNvPr id="22" name="Google Shape;387;p57">
            <a:extLst>
              <a:ext uri="{FF2B5EF4-FFF2-40B4-BE49-F238E27FC236}">
                <a16:creationId xmlns:a16="http://schemas.microsoft.com/office/drawing/2014/main" id="{AF662CD2-E4B9-4EC3-BF86-CBA92F46AA10}"/>
              </a:ext>
            </a:extLst>
          </p:cNvPr>
          <p:cNvSpPr txBox="1"/>
          <p:nvPr/>
        </p:nvSpPr>
        <p:spPr>
          <a:xfrm>
            <a:off x="-197733" y="2426436"/>
            <a:ext cx="2698937" cy="293063"/>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i="1" dirty="0" err="1">
                <a:solidFill>
                  <a:srgbClr val="121212"/>
                </a:solidFill>
                <a:latin typeface="Anton"/>
                <a:ea typeface="Anton"/>
                <a:cs typeface="Anton"/>
                <a:sym typeface="Anton"/>
              </a:rPr>
              <a:t>Support_Vector_Machine</a:t>
            </a:r>
            <a:endParaRPr lang="es-MX" i="1" dirty="0">
              <a:solidFill>
                <a:srgbClr val="121212"/>
              </a:solidFill>
              <a:latin typeface="Anton"/>
              <a:ea typeface="Anton"/>
              <a:cs typeface="Anton"/>
              <a:sym typeface="Anton"/>
            </a:endParaRPr>
          </a:p>
        </p:txBody>
      </p:sp>
      <p:pic>
        <p:nvPicPr>
          <p:cNvPr id="19" name="Imagen 18">
            <a:extLst>
              <a:ext uri="{FF2B5EF4-FFF2-40B4-BE49-F238E27FC236}">
                <a16:creationId xmlns:a16="http://schemas.microsoft.com/office/drawing/2014/main" id="{E9F5B3D7-67A3-4CCA-BB07-9C89F0443C2E}"/>
              </a:ext>
            </a:extLst>
          </p:cNvPr>
          <p:cNvPicPr>
            <a:picLocks noChangeAspect="1"/>
          </p:cNvPicPr>
          <p:nvPr/>
        </p:nvPicPr>
        <p:blipFill>
          <a:blip r:embed="rId13"/>
          <a:stretch>
            <a:fillRect/>
          </a:stretch>
        </p:blipFill>
        <p:spPr>
          <a:xfrm>
            <a:off x="9849208" y="170397"/>
            <a:ext cx="2201333" cy="1727324"/>
          </a:xfrm>
          <a:prstGeom prst="rect">
            <a:avLst/>
          </a:prstGeom>
        </p:spPr>
      </p:pic>
      <p:pic>
        <p:nvPicPr>
          <p:cNvPr id="24" name="Imagen 23">
            <a:extLst>
              <a:ext uri="{FF2B5EF4-FFF2-40B4-BE49-F238E27FC236}">
                <a16:creationId xmlns:a16="http://schemas.microsoft.com/office/drawing/2014/main" id="{05221F7C-448F-4A4E-A767-7E29AA0C4BA7}"/>
              </a:ext>
            </a:extLst>
          </p:cNvPr>
          <p:cNvPicPr>
            <a:picLocks noChangeAspect="1"/>
          </p:cNvPicPr>
          <p:nvPr/>
        </p:nvPicPr>
        <p:blipFill>
          <a:blip r:embed="rId14"/>
          <a:stretch>
            <a:fillRect/>
          </a:stretch>
        </p:blipFill>
        <p:spPr>
          <a:xfrm>
            <a:off x="9817108" y="2472971"/>
            <a:ext cx="2201332" cy="17040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86"/>
        <p:cNvGrpSpPr/>
        <p:nvPr/>
      </p:nvGrpSpPr>
      <p:grpSpPr>
        <a:xfrm>
          <a:off x="0" y="0"/>
          <a:ext cx="0" cy="0"/>
          <a:chOff x="0" y="0"/>
          <a:chExt cx="0" cy="0"/>
        </a:xfrm>
      </p:grpSpPr>
      <p:pic>
        <p:nvPicPr>
          <p:cNvPr id="2" name="TRANSICION">
            <a:hlinkClick r:id="" action="ppaction://media"/>
            <a:extLst>
              <a:ext uri="{FF2B5EF4-FFF2-40B4-BE49-F238E27FC236}">
                <a16:creationId xmlns:a16="http://schemas.microsoft.com/office/drawing/2014/main" id="{EC6CA1F5-998C-415F-A128-F565DCB8FC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87" name="Google Shape;387;p57"/>
          <p:cNvSpPr txBox="1"/>
          <p:nvPr/>
        </p:nvSpPr>
        <p:spPr>
          <a:xfrm>
            <a:off x="0" y="1237785"/>
            <a:ext cx="3845424" cy="415551"/>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AR" sz="4800" i="1" dirty="0">
                <a:solidFill>
                  <a:srgbClr val="121212"/>
                </a:solidFill>
                <a:latin typeface="Anton"/>
                <a:ea typeface="Anton"/>
                <a:cs typeface="Anton"/>
                <a:sym typeface="Anton"/>
              </a:rPr>
              <a:t>Transición Entre LR y SVM y RF</a:t>
            </a: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6">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154903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grpSp>
        <p:nvGrpSpPr>
          <p:cNvPr id="6" name="Grupo 5">
            <a:extLst>
              <a:ext uri="{FF2B5EF4-FFF2-40B4-BE49-F238E27FC236}">
                <a16:creationId xmlns:a16="http://schemas.microsoft.com/office/drawing/2014/main" id="{B53288E1-B41B-4DB7-92BA-2676F3BD78F4}"/>
              </a:ext>
            </a:extLst>
          </p:cNvPr>
          <p:cNvGrpSpPr/>
          <p:nvPr/>
        </p:nvGrpSpPr>
        <p:grpSpPr>
          <a:xfrm>
            <a:off x="136306" y="874125"/>
            <a:ext cx="7362725" cy="4812767"/>
            <a:chOff x="415839" y="271093"/>
            <a:chExt cx="9743424" cy="6382641"/>
          </a:xfrm>
        </p:grpSpPr>
        <p:pic>
          <p:nvPicPr>
            <p:cNvPr id="3" name="Imagen 2">
              <a:extLst>
                <a:ext uri="{FF2B5EF4-FFF2-40B4-BE49-F238E27FC236}">
                  <a16:creationId xmlns:a16="http://schemas.microsoft.com/office/drawing/2014/main" id="{47EBD38A-0BA3-462A-A44D-4FDE7AAF6979}"/>
                </a:ext>
              </a:extLst>
            </p:cNvPr>
            <p:cNvPicPr>
              <a:picLocks noChangeAspect="1"/>
            </p:cNvPicPr>
            <p:nvPr/>
          </p:nvPicPr>
          <p:blipFill>
            <a:blip r:embed="rId3"/>
            <a:stretch>
              <a:fillRect/>
            </a:stretch>
          </p:blipFill>
          <p:spPr>
            <a:xfrm>
              <a:off x="415839" y="271093"/>
              <a:ext cx="5115639" cy="6382641"/>
            </a:xfrm>
            <a:prstGeom prst="rect">
              <a:avLst/>
            </a:prstGeom>
          </p:spPr>
        </p:pic>
        <p:pic>
          <p:nvPicPr>
            <p:cNvPr id="5" name="Imagen 4">
              <a:extLst>
                <a:ext uri="{FF2B5EF4-FFF2-40B4-BE49-F238E27FC236}">
                  <a16:creationId xmlns:a16="http://schemas.microsoft.com/office/drawing/2014/main" id="{93C0D822-2CEB-40DB-92BB-C57F6B9081E1}"/>
                </a:ext>
              </a:extLst>
            </p:cNvPr>
            <p:cNvPicPr>
              <a:picLocks noChangeAspect="1"/>
            </p:cNvPicPr>
            <p:nvPr/>
          </p:nvPicPr>
          <p:blipFill>
            <a:blip r:embed="rId4"/>
            <a:stretch>
              <a:fillRect/>
            </a:stretch>
          </p:blipFill>
          <p:spPr>
            <a:xfrm>
              <a:off x="5462783" y="275856"/>
              <a:ext cx="4696480" cy="6373114"/>
            </a:xfrm>
            <a:prstGeom prst="rect">
              <a:avLst/>
            </a:prstGeom>
          </p:spPr>
        </p:pic>
      </p:grpSp>
      <p:sp>
        <p:nvSpPr>
          <p:cNvPr id="387" name="Google Shape;387;p57"/>
          <p:cNvSpPr txBox="1"/>
          <p:nvPr/>
        </p:nvSpPr>
        <p:spPr>
          <a:xfrm>
            <a:off x="-3388221" y="-296982"/>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sz="4800" i="1" dirty="0">
                <a:solidFill>
                  <a:srgbClr val="121212"/>
                </a:solidFill>
                <a:latin typeface="Anton"/>
                <a:ea typeface="Anton"/>
                <a:cs typeface="Anton"/>
                <a:sym typeface="Anton"/>
              </a:rPr>
              <a:t>SHAP</a:t>
            </a: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5">
            <a:alphaModFix/>
          </a:blip>
          <a:srcRect/>
          <a:stretch/>
        </p:blipFill>
        <p:spPr>
          <a:xfrm>
            <a:off x="10090567" y="6212834"/>
            <a:ext cx="1582035" cy="440900"/>
          </a:xfrm>
          <a:prstGeom prst="rect">
            <a:avLst/>
          </a:prstGeom>
          <a:noFill/>
          <a:ln>
            <a:noFill/>
          </a:ln>
        </p:spPr>
      </p:pic>
      <p:sp>
        <p:nvSpPr>
          <p:cNvPr id="9" name="Google Shape;387;p57">
            <a:extLst>
              <a:ext uri="{FF2B5EF4-FFF2-40B4-BE49-F238E27FC236}">
                <a16:creationId xmlns:a16="http://schemas.microsoft.com/office/drawing/2014/main" id="{AD0D4D76-6979-4EF3-AABD-9E3FCDD9892E}"/>
              </a:ext>
            </a:extLst>
          </p:cNvPr>
          <p:cNvSpPr txBox="1"/>
          <p:nvPr/>
        </p:nvSpPr>
        <p:spPr>
          <a:xfrm>
            <a:off x="7719152" y="-296982"/>
            <a:ext cx="4472848" cy="7154982"/>
          </a:xfrm>
          <a:prstGeom prst="rect">
            <a:avLst/>
          </a:prstGeom>
          <a:noFill/>
          <a:ln>
            <a:noFill/>
          </a:ln>
        </p:spPr>
        <p:txBody>
          <a:bodyPr spcFirstLastPara="1" wrap="square" lIns="121900" tIns="121900" rIns="121900" bIns="121900" anchor="ctr" anchorCtr="0">
            <a:noAutofit/>
          </a:bodyPr>
          <a:lstStyle/>
          <a:p>
            <a:pPr>
              <a:buClr>
                <a:srgbClr val="000000"/>
              </a:buClr>
              <a:buSzPts val="3600"/>
            </a:pPr>
            <a:r>
              <a:rPr lang="es-MX" sz="2400" b="0" i="0" dirty="0">
                <a:solidFill>
                  <a:srgbClr val="000000"/>
                </a:solidFill>
                <a:effectLst/>
                <a:latin typeface="Helvetica Neue"/>
              </a:rPr>
              <a:t>Los gráficos de dependencia muestran el efecto de un atributo específico a través de todo el conjunto de datos, Contrastan su valor con el valor SHAP de dicho atributo a través de muchos registros. Si bien son similares a los "</a:t>
            </a:r>
            <a:r>
              <a:rPr lang="es-MX" sz="2400" b="1" i="0" dirty="0" err="1">
                <a:solidFill>
                  <a:srgbClr val="000000"/>
                </a:solidFill>
                <a:effectLst/>
                <a:latin typeface="Helvetica Neue"/>
              </a:rPr>
              <a:t>Partial</a:t>
            </a:r>
            <a:r>
              <a:rPr lang="es-MX" sz="2400" b="1" i="0" dirty="0">
                <a:solidFill>
                  <a:srgbClr val="000000"/>
                </a:solidFill>
                <a:effectLst/>
                <a:latin typeface="Helvetica Neue"/>
              </a:rPr>
              <a:t> </a:t>
            </a:r>
            <a:r>
              <a:rPr lang="es-MX" sz="2400" b="1" i="0" dirty="0" err="1">
                <a:solidFill>
                  <a:srgbClr val="000000"/>
                </a:solidFill>
                <a:effectLst/>
                <a:latin typeface="Helvetica Neue"/>
              </a:rPr>
              <a:t>Dependency</a:t>
            </a:r>
            <a:r>
              <a:rPr lang="es-MX" sz="2400" b="1" i="0" dirty="0">
                <a:solidFill>
                  <a:srgbClr val="000000"/>
                </a:solidFill>
                <a:effectLst/>
                <a:latin typeface="Helvetica Neue"/>
              </a:rPr>
              <a:t> </a:t>
            </a:r>
            <a:r>
              <a:rPr lang="es-MX" sz="2400" b="1" i="0" dirty="0" err="1">
                <a:solidFill>
                  <a:srgbClr val="000000"/>
                </a:solidFill>
                <a:effectLst/>
                <a:latin typeface="Helvetica Neue"/>
              </a:rPr>
              <a:t>Plots</a:t>
            </a:r>
            <a:r>
              <a:rPr lang="es-MX" sz="2400" b="1" i="0" dirty="0">
                <a:solidFill>
                  <a:srgbClr val="000000"/>
                </a:solidFill>
                <a:effectLst/>
                <a:latin typeface="Helvetica Neue"/>
              </a:rPr>
              <a:t> (PDP),</a:t>
            </a:r>
            <a:r>
              <a:rPr lang="es-MX" sz="2400" b="0" i="0" dirty="0">
                <a:solidFill>
                  <a:srgbClr val="000000"/>
                </a:solidFill>
                <a:effectLst/>
                <a:latin typeface="Helvetica Neue"/>
              </a:rPr>
              <a:t> toman además en cuenta las interacciones entre los atributos, que se evidencia en la dispersión vertical en un determinado valor y en el color de la variable elegida a tal fin.</a:t>
            </a:r>
            <a:endParaRPr sz="2400" b="1" i="1" dirty="0">
              <a:solidFill>
                <a:srgbClr val="121212"/>
              </a:solidFill>
              <a:latin typeface="Arial" panose="020B0604020202020204" pitchFamily="34" charset="0"/>
              <a:ea typeface="Anton"/>
              <a:cs typeface="Arial" panose="020B0604020202020204" pitchFamily="34" charset="0"/>
              <a:sym typeface="Anton"/>
            </a:endParaRPr>
          </a:p>
        </p:txBody>
      </p:sp>
    </p:spTree>
    <p:extLst>
      <p:ext uri="{BB962C8B-B14F-4D97-AF65-F5344CB8AC3E}">
        <p14:creationId xmlns:p14="http://schemas.microsoft.com/office/powerpoint/2010/main" val="486332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grpSp>
        <p:nvGrpSpPr>
          <p:cNvPr id="7" name="Grupo 6">
            <a:extLst>
              <a:ext uri="{FF2B5EF4-FFF2-40B4-BE49-F238E27FC236}">
                <a16:creationId xmlns:a16="http://schemas.microsoft.com/office/drawing/2014/main" id="{C7B88DC0-E2F4-4848-8AB0-D951ABB22685}"/>
              </a:ext>
            </a:extLst>
          </p:cNvPr>
          <p:cNvGrpSpPr/>
          <p:nvPr/>
        </p:nvGrpSpPr>
        <p:grpSpPr>
          <a:xfrm>
            <a:off x="90202" y="-19050"/>
            <a:ext cx="7719152" cy="6858000"/>
            <a:chOff x="1619251" y="152400"/>
            <a:chExt cx="5334000" cy="6459162"/>
          </a:xfrm>
        </p:grpSpPr>
        <p:pic>
          <p:nvPicPr>
            <p:cNvPr id="5" name="Imagen 4">
              <a:extLst>
                <a:ext uri="{FF2B5EF4-FFF2-40B4-BE49-F238E27FC236}">
                  <a16:creationId xmlns:a16="http://schemas.microsoft.com/office/drawing/2014/main" id="{44486EB7-FAB7-453B-B75D-2DB7A8F8F253}"/>
                </a:ext>
              </a:extLst>
            </p:cNvPr>
            <p:cNvPicPr>
              <a:picLocks noChangeAspect="1"/>
            </p:cNvPicPr>
            <p:nvPr/>
          </p:nvPicPr>
          <p:blipFill>
            <a:blip r:embed="rId4"/>
            <a:stretch>
              <a:fillRect/>
            </a:stretch>
          </p:blipFill>
          <p:spPr>
            <a:xfrm>
              <a:off x="1619251" y="3870304"/>
              <a:ext cx="5334000" cy="2741258"/>
            </a:xfrm>
            <a:prstGeom prst="rect">
              <a:avLst/>
            </a:prstGeom>
          </p:spPr>
        </p:pic>
        <p:pic>
          <p:nvPicPr>
            <p:cNvPr id="3" name="Imagen 2">
              <a:extLst>
                <a:ext uri="{FF2B5EF4-FFF2-40B4-BE49-F238E27FC236}">
                  <a16:creationId xmlns:a16="http://schemas.microsoft.com/office/drawing/2014/main" id="{92B6DB0E-7712-4DA8-A8F5-5328818FFE67}"/>
                </a:ext>
              </a:extLst>
            </p:cNvPr>
            <p:cNvPicPr>
              <a:picLocks noChangeAspect="1"/>
            </p:cNvPicPr>
            <p:nvPr/>
          </p:nvPicPr>
          <p:blipFill>
            <a:blip r:embed="rId5"/>
            <a:stretch>
              <a:fillRect/>
            </a:stretch>
          </p:blipFill>
          <p:spPr>
            <a:xfrm>
              <a:off x="1619251" y="152400"/>
              <a:ext cx="5334000" cy="3717904"/>
            </a:xfrm>
            <a:prstGeom prst="rect">
              <a:avLst/>
            </a:prstGeom>
          </p:spPr>
        </p:pic>
      </p:grpSp>
      <p:sp>
        <p:nvSpPr>
          <p:cNvPr id="6" name="Google Shape;387;p57">
            <a:extLst>
              <a:ext uri="{FF2B5EF4-FFF2-40B4-BE49-F238E27FC236}">
                <a16:creationId xmlns:a16="http://schemas.microsoft.com/office/drawing/2014/main" id="{70CD73BB-4710-460E-9D47-6550751F7E7A}"/>
              </a:ext>
            </a:extLst>
          </p:cNvPr>
          <p:cNvSpPr txBox="1"/>
          <p:nvPr/>
        </p:nvSpPr>
        <p:spPr>
          <a:xfrm>
            <a:off x="7809354" y="-296982"/>
            <a:ext cx="4382646" cy="7154982"/>
          </a:xfrm>
          <a:prstGeom prst="rect">
            <a:avLst/>
          </a:prstGeom>
          <a:noFill/>
          <a:ln>
            <a:noFill/>
          </a:ln>
        </p:spPr>
        <p:txBody>
          <a:bodyPr spcFirstLastPara="1" wrap="square" lIns="121900" tIns="121900" rIns="121900" bIns="121900" anchor="ctr" anchorCtr="0">
            <a:noAutofit/>
          </a:bodyPr>
          <a:lstStyle/>
          <a:p>
            <a:pPr>
              <a:buClr>
                <a:srgbClr val="000000"/>
              </a:buClr>
              <a:buSzPts val="3600"/>
            </a:pPr>
            <a:r>
              <a:rPr lang="es-MX" sz="2400" dirty="0">
                <a:solidFill>
                  <a:srgbClr val="121212"/>
                </a:solidFill>
                <a:latin typeface="Arial" panose="020B0604020202020204" pitchFamily="34" charset="0"/>
                <a:ea typeface="Anton"/>
                <a:cs typeface="Arial" panose="020B0604020202020204" pitchFamily="34" charset="0"/>
                <a:sym typeface="Anton"/>
              </a:rPr>
              <a:t>La importancia de las variables están de mayor a menor, donde la variable</a:t>
            </a:r>
            <a:r>
              <a:rPr lang="es-MX" sz="2400" b="1" dirty="0">
                <a:solidFill>
                  <a:srgbClr val="121212"/>
                </a:solidFill>
                <a:latin typeface="Arial" panose="020B0604020202020204" pitchFamily="34" charset="0"/>
                <a:ea typeface="Anton"/>
                <a:cs typeface="Arial" panose="020B0604020202020204" pitchFamily="34" charset="0"/>
                <a:sym typeface="Anton"/>
              </a:rPr>
              <a:t> </a:t>
            </a:r>
            <a:r>
              <a:rPr lang="es-MX" sz="2400" b="1" dirty="0" err="1">
                <a:solidFill>
                  <a:srgbClr val="121212"/>
                </a:solidFill>
                <a:highlight>
                  <a:srgbClr val="FFFF00"/>
                </a:highlight>
                <a:latin typeface="Arial" panose="020B0604020202020204" pitchFamily="34" charset="0"/>
                <a:ea typeface="Anton"/>
                <a:cs typeface="Arial" panose="020B0604020202020204" pitchFamily="34" charset="0"/>
                <a:sym typeface="Anton"/>
              </a:rPr>
              <a:t>Feature</a:t>
            </a:r>
            <a:r>
              <a:rPr lang="es-MX" sz="2400" b="1" dirty="0">
                <a:solidFill>
                  <a:srgbClr val="121212"/>
                </a:solidFill>
                <a:highlight>
                  <a:srgbClr val="FFFF00"/>
                </a:highlight>
                <a:latin typeface="Arial" panose="020B0604020202020204" pitchFamily="34" charset="0"/>
                <a:ea typeface="Anton"/>
                <a:cs typeface="Arial" panose="020B0604020202020204" pitchFamily="34" charset="0"/>
                <a:sym typeface="Anton"/>
              </a:rPr>
              <a:t> 4 </a:t>
            </a:r>
            <a:r>
              <a:rPr lang="es-MX" sz="2400" dirty="0">
                <a:solidFill>
                  <a:srgbClr val="121212"/>
                </a:solidFill>
                <a:latin typeface="Arial" panose="020B0604020202020204" pitchFamily="34" charset="0"/>
                <a:ea typeface="Anton"/>
                <a:cs typeface="Arial" panose="020B0604020202020204" pitchFamily="34" charset="0"/>
                <a:sym typeface="Anton"/>
              </a:rPr>
              <a:t>y la variable</a:t>
            </a:r>
            <a:r>
              <a:rPr lang="es-MX" sz="2400" b="1" dirty="0">
                <a:solidFill>
                  <a:srgbClr val="121212"/>
                </a:solidFill>
                <a:latin typeface="Arial" panose="020B0604020202020204" pitchFamily="34" charset="0"/>
                <a:ea typeface="Anton"/>
                <a:cs typeface="Arial" panose="020B0604020202020204" pitchFamily="34" charset="0"/>
                <a:sym typeface="Anton"/>
              </a:rPr>
              <a:t> </a:t>
            </a:r>
            <a:r>
              <a:rPr lang="es-MX" sz="2400" b="1" dirty="0" err="1">
                <a:solidFill>
                  <a:srgbClr val="121212"/>
                </a:solidFill>
                <a:highlight>
                  <a:srgbClr val="FFFF00"/>
                </a:highlight>
                <a:latin typeface="Arial" panose="020B0604020202020204" pitchFamily="34" charset="0"/>
                <a:ea typeface="Anton"/>
                <a:cs typeface="Arial" panose="020B0604020202020204" pitchFamily="34" charset="0"/>
                <a:sym typeface="Anton"/>
              </a:rPr>
              <a:t>Feature</a:t>
            </a:r>
            <a:r>
              <a:rPr lang="es-MX" sz="2400" b="1" dirty="0">
                <a:solidFill>
                  <a:srgbClr val="121212"/>
                </a:solidFill>
                <a:highlight>
                  <a:srgbClr val="FFFF00"/>
                </a:highlight>
                <a:latin typeface="Arial" panose="020B0604020202020204" pitchFamily="34" charset="0"/>
                <a:ea typeface="Anton"/>
                <a:cs typeface="Arial" panose="020B0604020202020204" pitchFamily="34" charset="0"/>
                <a:sym typeface="Anton"/>
              </a:rPr>
              <a:t> 5</a:t>
            </a:r>
            <a:r>
              <a:rPr lang="es-MX" sz="2400" dirty="0">
                <a:solidFill>
                  <a:srgbClr val="121212"/>
                </a:solidFill>
                <a:highlight>
                  <a:srgbClr val="FFFF00"/>
                </a:highlight>
                <a:latin typeface="Arial" panose="020B0604020202020204" pitchFamily="34" charset="0"/>
                <a:ea typeface="Anton"/>
                <a:cs typeface="Arial" panose="020B0604020202020204" pitchFamily="34" charset="0"/>
                <a:sym typeface="Anton"/>
              </a:rPr>
              <a:t> </a:t>
            </a:r>
            <a:r>
              <a:rPr lang="es-MX" sz="2400" dirty="0">
                <a:solidFill>
                  <a:srgbClr val="121212"/>
                </a:solidFill>
                <a:latin typeface="Arial" panose="020B0604020202020204" pitchFamily="34" charset="0"/>
                <a:ea typeface="Anton"/>
                <a:cs typeface="Arial" panose="020B0604020202020204" pitchFamily="34" charset="0"/>
                <a:sym typeface="Anton"/>
              </a:rPr>
              <a:t>son las más relevantes para el modelo, mientras que las variables </a:t>
            </a:r>
            <a:r>
              <a:rPr lang="es-MX" sz="2400" dirty="0" err="1">
                <a:solidFill>
                  <a:srgbClr val="121212"/>
                </a:solidFill>
                <a:highlight>
                  <a:srgbClr val="FF0000"/>
                </a:highlight>
                <a:latin typeface="Arial" panose="020B0604020202020204" pitchFamily="34" charset="0"/>
                <a:ea typeface="Anton"/>
                <a:cs typeface="Arial" panose="020B0604020202020204" pitchFamily="34" charset="0"/>
                <a:sym typeface="Anton"/>
              </a:rPr>
              <a:t>Feature</a:t>
            </a:r>
            <a:r>
              <a:rPr lang="es-MX" sz="2400" dirty="0">
                <a:solidFill>
                  <a:srgbClr val="121212"/>
                </a:solidFill>
                <a:highlight>
                  <a:srgbClr val="FF0000"/>
                </a:highlight>
                <a:latin typeface="Arial" panose="020B0604020202020204" pitchFamily="34" charset="0"/>
                <a:ea typeface="Anton"/>
                <a:cs typeface="Arial" panose="020B0604020202020204" pitchFamily="34" charset="0"/>
                <a:sym typeface="Anton"/>
              </a:rPr>
              <a:t> 2 </a:t>
            </a:r>
            <a:r>
              <a:rPr lang="es-MX" sz="2400" dirty="0">
                <a:solidFill>
                  <a:srgbClr val="121212"/>
                </a:solidFill>
                <a:latin typeface="Arial" panose="020B0604020202020204" pitchFamily="34" charset="0"/>
                <a:ea typeface="Anton"/>
                <a:cs typeface="Arial" panose="020B0604020202020204" pitchFamily="34" charset="0"/>
                <a:sym typeface="Anton"/>
              </a:rPr>
              <a:t>y </a:t>
            </a:r>
            <a:r>
              <a:rPr lang="es-MX" sz="2400" dirty="0" err="1">
                <a:solidFill>
                  <a:srgbClr val="121212"/>
                </a:solidFill>
                <a:highlight>
                  <a:srgbClr val="FF0000"/>
                </a:highlight>
                <a:latin typeface="Arial" panose="020B0604020202020204" pitchFamily="34" charset="0"/>
                <a:ea typeface="Anton"/>
                <a:cs typeface="Arial" panose="020B0604020202020204" pitchFamily="34" charset="0"/>
                <a:sym typeface="Anton"/>
              </a:rPr>
              <a:t>Feature</a:t>
            </a:r>
            <a:r>
              <a:rPr lang="es-MX" sz="2400" dirty="0">
                <a:solidFill>
                  <a:srgbClr val="121212"/>
                </a:solidFill>
                <a:highlight>
                  <a:srgbClr val="FF0000"/>
                </a:highlight>
                <a:latin typeface="Arial" panose="020B0604020202020204" pitchFamily="34" charset="0"/>
                <a:ea typeface="Anton"/>
                <a:cs typeface="Arial" panose="020B0604020202020204" pitchFamily="34" charset="0"/>
                <a:sym typeface="Anton"/>
              </a:rPr>
              <a:t> 8 </a:t>
            </a:r>
            <a:r>
              <a:rPr lang="es-MX" sz="2400" dirty="0">
                <a:solidFill>
                  <a:srgbClr val="121212"/>
                </a:solidFill>
                <a:latin typeface="Arial" panose="020B0604020202020204" pitchFamily="34" charset="0"/>
                <a:ea typeface="Anton"/>
                <a:cs typeface="Arial" panose="020B0604020202020204" pitchFamily="34" charset="0"/>
                <a:sym typeface="Anton"/>
              </a:rPr>
              <a:t>son las que menos importancia tienen. Los colores rojo y azul tienen el mismo significado que en el </a:t>
            </a:r>
            <a:r>
              <a:rPr lang="es-MX" sz="2400" dirty="0" err="1">
                <a:solidFill>
                  <a:srgbClr val="121212"/>
                </a:solidFill>
                <a:latin typeface="Arial" panose="020B0604020202020204" pitchFamily="34" charset="0"/>
                <a:ea typeface="Anton"/>
                <a:cs typeface="Arial" panose="020B0604020202020204" pitchFamily="34" charset="0"/>
                <a:sym typeface="Anton"/>
              </a:rPr>
              <a:t>Force</a:t>
            </a:r>
            <a:r>
              <a:rPr lang="es-MX" sz="2400" dirty="0">
                <a:solidFill>
                  <a:srgbClr val="121212"/>
                </a:solidFill>
                <a:latin typeface="Arial" panose="020B0604020202020204" pitchFamily="34" charset="0"/>
                <a:ea typeface="Anton"/>
                <a:cs typeface="Arial" panose="020B0604020202020204" pitchFamily="34" charset="0"/>
                <a:sym typeface="Anton"/>
              </a:rPr>
              <a:t> </a:t>
            </a:r>
            <a:r>
              <a:rPr lang="es-MX" sz="2400" dirty="0" err="1">
                <a:solidFill>
                  <a:srgbClr val="121212"/>
                </a:solidFill>
                <a:latin typeface="Arial" panose="020B0604020202020204" pitchFamily="34" charset="0"/>
                <a:ea typeface="Anton"/>
                <a:cs typeface="Arial" panose="020B0604020202020204" pitchFamily="34" charset="0"/>
                <a:sym typeface="Anton"/>
              </a:rPr>
              <a:t>Plot</a:t>
            </a:r>
            <a:r>
              <a:rPr lang="es-MX" sz="2400" dirty="0">
                <a:solidFill>
                  <a:srgbClr val="121212"/>
                </a:solidFill>
                <a:latin typeface="Arial" panose="020B0604020202020204" pitchFamily="34" charset="0"/>
                <a:ea typeface="Anton"/>
                <a:cs typeface="Arial" panose="020B0604020202020204" pitchFamily="34" charset="0"/>
                <a:sym typeface="Anton"/>
              </a:rPr>
              <a:t>, donde se asocia a un mayor o menor efecto de la variable asociada a la predicción respectivamente.</a:t>
            </a:r>
            <a:endParaRPr sz="2400" dirty="0">
              <a:solidFill>
                <a:srgbClr val="121212"/>
              </a:solidFill>
              <a:latin typeface="Arial" panose="020B0604020202020204" pitchFamily="34" charset="0"/>
              <a:ea typeface="Anton"/>
              <a:cs typeface="Arial" panose="020B0604020202020204" pitchFamily="34" charset="0"/>
              <a:sym typeface="Anton"/>
            </a:endParaRPr>
          </a:p>
        </p:txBody>
      </p:sp>
    </p:spTree>
    <p:extLst>
      <p:ext uri="{BB962C8B-B14F-4D97-AF65-F5344CB8AC3E}">
        <p14:creationId xmlns:p14="http://schemas.microsoft.com/office/powerpoint/2010/main" val="2327693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86"/>
        <p:cNvGrpSpPr/>
        <p:nvPr/>
      </p:nvGrpSpPr>
      <p:grpSpPr>
        <a:xfrm>
          <a:off x="0" y="0"/>
          <a:ext cx="0" cy="0"/>
          <a:chOff x="0" y="0"/>
          <a:chExt cx="0" cy="0"/>
        </a:xfrm>
      </p:grpSpPr>
      <p:sp>
        <p:nvSpPr>
          <p:cNvPr id="387" name="Google Shape;387;p57"/>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sz="4800" i="1" dirty="0" err="1">
                <a:solidFill>
                  <a:srgbClr val="121212"/>
                </a:solidFill>
                <a:latin typeface="Anton"/>
                <a:ea typeface="Anton"/>
                <a:cs typeface="Anton"/>
                <a:sym typeface="Anton"/>
              </a:rPr>
              <a:t>Features</a:t>
            </a:r>
            <a:r>
              <a:rPr lang="es-MX" sz="4800" i="1" dirty="0">
                <a:solidFill>
                  <a:srgbClr val="121212"/>
                </a:solidFill>
                <a:latin typeface="Anton"/>
                <a:ea typeface="Anton"/>
                <a:cs typeface="Anton"/>
                <a:sym typeface="Anton"/>
              </a:rPr>
              <a:t> </a:t>
            </a:r>
            <a:r>
              <a:rPr lang="es-MX" sz="4800" i="1" dirty="0" err="1">
                <a:solidFill>
                  <a:srgbClr val="121212"/>
                </a:solidFill>
                <a:latin typeface="Anton"/>
                <a:ea typeface="Anton"/>
                <a:cs typeface="Anton"/>
                <a:sym typeface="Anton"/>
              </a:rPr>
              <a:t>importances</a:t>
            </a:r>
            <a:endParaRPr lang="es-MX" sz="4800" i="1" dirty="0">
              <a:solidFill>
                <a:srgbClr val="121212"/>
              </a:solidFill>
              <a:latin typeface="Anton"/>
              <a:ea typeface="Anton"/>
              <a:cs typeface="Anton"/>
              <a:sym typeface="Anton"/>
            </a:endParaRPr>
          </a:p>
          <a:p>
            <a:pPr algn="ctr">
              <a:buClr>
                <a:srgbClr val="000000"/>
              </a:buClr>
              <a:buSzPts val="3600"/>
            </a:pP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764639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sp>
        <p:nvSpPr>
          <p:cNvPr id="387" name="Google Shape;387;p57"/>
          <p:cNvSpPr txBox="1"/>
          <p:nvPr/>
        </p:nvSpPr>
        <p:spPr>
          <a:xfrm>
            <a:off x="-1378799" y="-364715"/>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sz="4800" i="1" dirty="0" err="1">
                <a:solidFill>
                  <a:srgbClr val="121212"/>
                </a:solidFill>
                <a:latin typeface="Anton"/>
                <a:ea typeface="Anton"/>
                <a:cs typeface="Anton"/>
                <a:sym typeface="Anton"/>
              </a:rPr>
              <a:t>Features</a:t>
            </a:r>
            <a:r>
              <a:rPr lang="es-MX" sz="4800" i="1" dirty="0">
                <a:solidFill>
                  <a:srgbClr val="121212"/>
                </a:solidFill>
                <a:latin typeface="Anton"/>
                <a:ea typeface="Anton"/>
                <a:cs typeface="Anton"/>
                <a:sym typeface="Anton"/>
              </a:rPr>
              <a:t> </a:t>
            </a:r>
            <a:r>
              <a:rPr lang="es-MX" sz="4800" i="1" dirty="0" err="1">
                <a:solidFill>
                  <a:srgbClr val="121212"/>
                </a:solidFill>
                <a:latin typeface="Anton"/>
                <a:ea typeface="Anton"/>
                <a:cs typeface="Anton"/>
                <a:sym typeface="Anton"/>
              </a:rPr>
              <a:t>importances</a:t>
            </a: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graphicFrame>
        <p:nvGraphicFramePr>
          <p:cNvPr id="4" name="Tabla 3">
            <a:extLst>
              <a:ext uri="{FF2B5EF4-FFF2-40B4-BE49-F238E27FC236}">
                <a16:creationId xmlns:a16="http://schemas.microsoft.com/office/drawing/2014/main" id="{5D51B1D0-1C3D-4DF7-93ED-2204781A6512}"/>
              </a:ext>
            </a:extLst>
          </p:cNvPr>
          <p:cNvGraphicFramePr>
            <a:graphicFrameLocks noGrp="1"/>
          </p:cNvGraphicFramePr>
          <p:nvPr>
            <p:extLst>
              <p:ext uri="{D42A27DB-BD31-4B8C-83A1-F6EECF244321}">
                <p14:modId xmlns:p14="http://schemas.microsoft.com/office/powerpoint/2010/main" val="882090982"/>
              </p:ext>
            </p:extLst>
          </p:nvPr>
        </p:nvGraphicFramePr>
        <p:xfrm>
          <a:off x="79023" y="556392"/>
          <a:ext cx="11098413" cy="2299819"/>
        </p:xfrm>
        <a:graphic>
          <a:graphicData uri="http://schemas.openxmlformats.org/drawingml/2006/table">
            <a:tbl>
              <a:tblPr/>
              <a:tblGrid>
                <a:gridCol w="1830668">
                  <a:extLst>
                    <a:ext uri="{9D8B030D-6E8A-4147-A177-3AD203B41FA5}">
                      <a16:colId xmlns:a16="http://schemas.microsoft.com/office/drawing/2014/main" val="2488294171"/>
                    </a:ext>
                  </a:extLst>
                </a:gridCol>
                <a:gridCol w="1238683">
                  <a:extLst>
                    <a:ext uri="{9D8B030D-6E8A-4147-A177-3AD203B41FA5}">
                      <a16:colId xmlns:a16="http://schemas.microsoft.com/office/drawing/2014/main" val="423080483"/>
                    </a:ext>
                  </a:extLst>
                </a:gridCol>
                <a:gridCol w="1656553">
                  <a:extLst>
                    <a:ext uri="{9D8B030D-6E8A-4147-A177-3AD203B41FA5}">
                      <a16:colId xmlns:a16="http://schemas.microsoft.com/office/drawing/2014/main" val="4079976526"/>
                    </a:ext>
                  </a:extLst>
                </a:gridCol>
                <a:gridCol w="1492390">
                  <a:extLst>
                    <a:ext uri="{9D8B030D-6E8A-4147-A177-3AD203B41FA5}">
                      <a16:colId xmlns:a16="http://schemas.microsoft.com/office/drawing/2014/main" val="3681059025"/>
                    </a:ext>
                  </a:extLst>
                </a:gridCol>
                <a:gridCol w="1472492">
                  <a:extLst>
                    <a:ext uri="{9D8B030D-6E8A-4147-A177-3AD203B41FA5}">
                      <a16:colId xmlns:a16="http://schemas.microsoft.com/office/drawing/2014/main" val="2956988756"/>
                    </a:ext>
                  </a:extLst>
                </a:gridCol>
                <a:gridCol w="1895336">
                  <a:extLst>
                    <a:ext uri="{9D8B030D-6E8A-4147-A177-3AD203B41FA5}">
                      <a16:colId xmlns:a16="http://schemas.microsoft.com/office/drawing/2014/main" val="3468771285"/>
                    </a:ext>
                  </a:extLst>
                </a:gridCol>
                <a:gridCol w="1512291">
                  <a:extLst>
                    <a:ext uri="{9D8B030D-6E8A-4147-A177-3AD203B41FA5}">
                      <a16:colId xmlns:a16="http://schemas.microsoft.com/office/drawing/2014/main" val="3397163665"/>
                    </a:ext>
                  </a:extLst>
                </a:gridCol>
              </a:tblGrid>
              <a:tr h="375769">
                <a:tc>
                  <a:txBody>
                    <a:bodyPr/>
                    <a:lstStyle/>
                    <a:p>
                      <a:pPr algn="ctr" fontAlgn="ctr"/>
                      <a:r>
                        <a:rPr lang="es-AR" sz="1100" b="0" i="0" u="none" strike="noStrike">
                          <a:solidFill>
                            <a:srgbClr val="000000"/>
                          </a:solidFill>
                          <a:effectLst/>
                          <a:latin typeface="Arial" panose="020B0604020202020204" pitchFamily="34" charset="0"/>
                        </a:rPr>
                        <a:t>Features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1100" b="0" i="0" u="none" strike="noStrike">
                          <a:solidFill>
                            <a:srgbClr val="000000"/>
                          </a:solidFill>
                          <a:effectLst/>
                          <a:latin typeface="Arial" panose="020B0604020202020204" pitchFamily="34" charset="0"/>
                        </a:rPr>
                        <a:t>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900" b="1" i="0" u="none" strike="noStrike">
                          <a:solidFill>
                            <a:srgbClr val="000000"/>
                          </a:solidFill>
                          <a:effectLst/>
                          <a:latin typeface="Arial" panose="020B0604020202020204" pitchFamily="34" charset="0"/>
                        </a:rPr>
                        <a:t> Kneighbors Regressor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900" b="1" i="0" u="none" strike="noStrike">
                          <a:solidFill>
                            <a:srgbClr val="000000"/>
                          </a:solidFill>
                          <a:effectLst/>
                          <a:latin typeface="Arial" panose="020B0604020202020204" pitchFamily="34" charset="0"/>
                        </a:rPr>
                        <a:t>XGB Regressor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900" b="1" i="0" u="none" strike="noStrike">
                          <a:solidFill>
                            <a:srgbClr val="000000"/>
                          </a:solidFill>
                          <a:effectLst/>
                          <a:latin typeface="Arial" panose="020B0604020202020204" pitchFamily="34" charset="0"/>
                        </a:rPr>
                        <a:t>DecisionTree Regressor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900" b="1" i="0" u="none" strike="noStrike">
                          <a:solidFill>
                            <a:srgbClr val="000000"/>
                          </a:solidFill>
                          <a:effectLst/>
                          <a:latin typeface="Arial" panose="020B0604020202020204" pitchFamily="34" charset="0"/>
                        </a:rPr>
                        <a:t>Random Forest Regressor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ctr"/>
                      <a:r>
                        <a:rPr lang="es-AR" sz="900" b="1" i="0" u="none" strike="noStrike">
                          <a:solidFill>
                            <a:srgbClr val="000000"/>
                          </a:solidFill>
                          <a:effectLst/>
                          <a:latin typeface="Arial" panose="020B0604020202020204" pitchFamily="34" charset="0"/>
                        </a:rPr>
                        <a:t>Linear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364541469"/>
                  </a:ext>
                </a:extLst>
              </a:tr>
              <a:tr h="151753">
                <a:tc>
                  <a:txBody>
                    <a:bodyPr/>
                    <a:lstStyle/>
                    <a:p>
                      <a:pPr algn="ctr" fontAlgn="b"/>
                      <a:r>
                        <a:rPr lang="es-AR" sz="1200" b="1" i="0" u="none" strike="noStrike">
                          <a:solidFill>
                            <a:srgbClr val="000000"/>
                          </a:solidFill>
                          <a:effectLst/>
                          <a:latin typeface="Arial" panose="020B060402020202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15.418.462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330846"/>
                  </a:ext>
                </a:extLst>
              </a:tr>
              <a:tr h="151753">
                <a:tc>
                  <a:txBody>
                    <a:bodyPr/>
                    <a:lstStyle/>
                    <a:p>
                      <a:pPr algn="ctr" fontAlgn="b"/>
                      <a:r>
                        <a:rPr lang="es-AR" sz="1200" b="1" i="0" u="none" strike="noStrike">
                          <a:solidFill>
                            <a:srgbClr val="000000"/>
                          </a:solidFill>
                          <a:effectLst/>
                          <a:latin typeface="Arial" panose="020B060402020202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29.894.312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0.00583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0.00421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0.00525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1.244.483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8262199"/>
                  </a:ext>
                </a:extLst>
              </a:tr>
              <a:tr h="0">
                <a:tc>
                  <a:txBody>
                    <a:bodyPr/>
                    <a:lstStyle/>
                    <a:p>
                      <a:pPr algn="ctr" fontAlgn="b"/>
                      <a:r>
                        <a:rPr lang="es-AR" sz="1200" b="1" i="0" u="none" strike="noStrike">
                          <a:solidFill>
                            <a:srgbClr val="000000"/>
                          </a:solidFill>
                          <a:effectLst/>
                          <a:latin typeface="Arial" panose="020B060402020202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15.646.604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0.00112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0.00169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451874"/>
                  </a:ext>
                </a:extLst>
              </a:tr>
              <a:tr h="151753">
                <a:tc>
                  <a:txBody>
                    <a:bodyPr/>
                    <a:lstStyle/>
                    <a:p>
                      <a:pPr algn="ctr" fontAlgn="b"/>
                      <a:r>
                        <a:rPr lang="es-AR" sz="1200" b="1" i="0" u="none" strike="noStrike">
                          <a:solidFill>
                            <a:srgbClr val="000000"/>
                          </a:solidFill>
                          <a:effectLst/>
                          <a:latin typeface="Arial" panose="020B060402020202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9.031.912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0.00129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0.00300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382414"/>
                  </a:ext>
                </a:extLst>
              </a:tr>
              <a:tr h="151753">
                <a:tc>
                  <a:txBody>
                    <a:bodyPr/>
                    <a:lstStyle/>
                    <a:p>
                      <a:pPr algn="ctr" fontAlgn="b"/>
                      <a:r>
                        <a:rPr lang="es-AR" sz="1200" b="1" i="0" u="none" strike="noStrike">
                          <a:solidFill>
                            <a:srgbClr val="000000"/>
                          </a:solidFill>
                          <a:effectLst/>
                          <a:latin typeface="Arial" panose="020B060402020202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971.995.480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0.49502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0.51813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0.53327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9.332.225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752284"/>
                  </a:ext>
                </a:extLst>
              </a:tr>
              <a:tr h="151753">
                <a:tc>
                  <a:txBody>
                    <a:bodyPr/>
                    <a:lstStyle/>
                    <a:p>
                      <a:pPr algn="ctr" fontAlgn="b"/>
                      <a:r>
                        <a:rPr lang="es-AR" sz="1200" b="1" i="0" u="none" strike="noStrike">
                          <a:solidFill>
                            <a:srgbClr val="000000"/>
                          </a:solidFill>
                          <a:effectLst/>
                          <a:latin typeface="Arial" panose="020B060402020202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814.604.992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0.46443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0.43739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0.41670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8.650.811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607953"/>
                  </a:ext>
                </a:extLst>
              </a:tr>
              <a:tr h="151753">
                <a:tc>
                  <a:txBody>
                    <a:bodyPr/>
                    <a:lstStyle/>
                    <a:p>
                      <a:pPr algn="ctr" fontAlgn="b"/>
                      <a:r>
                        <a:rPr lang="es-AR" sz="1200" b="1" i="0" u="none" strike="noStrike">
                          <a:solidFill>
                            <a:srgbClr val="000000"/>
                          </a:solidFill>
                          <a:effectLst/>
                          <a:latin typeface="Arial" panose="020B060402020202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91.362.441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0.02951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0.02663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0.02739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2.674.607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5375636"/>
                  </a:ext>
                </a:extLst>
              </a:tr>
              <a:tr h="151753">
                <a:tc>
                  <a:txBody>
                    <a:bodyPr/>
                    <a:lstStyle/>
                    <a:p>
                      <a:pPr algn="ctr" fontAlgn="b"/>
                      <a:r>
                        <a:rPr lang="es-AR" sz="1200" b="1" i="0" u="none" strike="noStrike">
                          <a:solidFill>
                            <a:srgbClr val="000000"/>
                          </a:solidFill>
                          <a:effectLst/>
                          <a:latin typeface="Arial" panose="020B060402020202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19.008.489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328.535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5134736"/>
                  </a:ext>
                </a:extLst>
              </a:tr>
              <a:tr h="151753">
                <a:tc>
                  <a:txBody>
                    <a:bodyPr/>
                    <a:lstStyle/>
                    <a:p>
                      <a:pPr algn="ctr" fontAlgn="b"/>
                      <a:r>
                        <a:rPr lang="es-AR" sz="1200" b="1" i="0" u="none" strike="noStrike">
                          <a:solidFill>
                            <a:srgbClr val="000000"/>
                          </a:solidFill>
                          <a:effectLst/>
                          <a:latin typeface="Arial" panose="020B060402020202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13.539.833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0.00307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1308763"/>
                  </a:ext>
                </a:extLst>
              </a:tr>
              <a:tr h="151753">
                <a:tc>
                  <a:txBody>
                    <a:bodyPr/>
                    <a:lstStyle/>
                    <a:p>
                      <a:pPr algn="ctr" fontAlgn="b"/>
                      <a:r>
                        <a:rPr lang="es-AR" sz="1200" b="1" i="0" u="none" strike="noStrike">
                          <a:solidFill>
                            <a:srgbClr val="000000"/>
                          </a:solidFill>
                          <a:effectLst/>
                          <a:latin typeface="Arial" panose="020B060402020202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AR" sz="1100" b="0" i="0" u="none" strike="noStrike">
                          <a:solidFill>
                            <a:srgbClr val="000000"/>
                          </a:solidFill>
                          <a:effectLst/>
                          <a:latin typeface="Arial" panose="020B0604020202020204" pitchFamily="34" charset="0"/>
                        </a:rPr>
                        <a:t>score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10.139.956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0.00079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0.00179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a:solidFill>
                            <a:srgbClr val="000000"/>
                          </a:solidFill>
                          <a:effectLst/>
                          <a:latin typeface="Courier New" panose="02070309020205020404" pitchFamily="49" charset="0"/>
                        </a:rPr>
                        <a:t>0.00279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s-AR" sz="1100" b="0" i="0" u="none" strike="noStrike" dirty="0">
                          <a:solidFill>
                            <a:srgbClr val="000000"/>
                          </a:solidFill>
                          <a:effectLst/>
                          <a:latin typeface="Courier New" panose="02070309020205020404" pitchFamily="49" charset="0"/>
                        </a:rPr>
                        <a:t>0.00000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058385"/>
                  </a:ext>
                </a:extLst>
              </a:tr>
            </a:tbl>
          </a:graphicData>
        </a:graphic>
      </p:graphicFrame>
      <p:pic>
        <p:nvPicPr>
          <p:cNvPr id="23" name="Imagen 22">
            <a:extLst>
              <a:ext uri="{FF2B5EF4-FFF2-40B4-BE49-F238E27FC236}">
                <a16:creationId xmlns:a16="http://schemas.microsoft.com/office/drawing/2014/main" id="{196A0BA9-52DD-427C-8526-7620A0868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0386" y="-19370079"/>
            <a:ext cx="11301587" cy="6603174"/>
          </a:xfrm>
          <a:prstGeom prst="rect">
            <a:avLst/>
          </a:prstGeom>
        </p:spPr>
      </p:pic>
      <p:pic>
        <p:nvPicPr>
          <p:cNvPr id="25" name="Imagen 24">
            <a:extLst>
              <a:ext uri="{FF2B5EF4-FFF2-40B4-BE49-F238E27FC236}">
                <a16:creationId xmlns:a16="http://schemas.microsoft.com/office/drawing/2014/main" id="{1EA8F627-FC44-483F-9BE7-825A2D6A2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45" y="-19370079"/>
            <a:ext cx="11098412" cy="6603174"/>
          </a:xfrm>
          <a:prstGeom prst="rect">
            <a:avLst/>
          </a:prstGeom>
        </p:spPr>
      </p:pic>
      <p:pic>
        <p:nvPicPr>
          <p:cNvPr id="27" name="Imagen 26">
            <a:extLst>
              <a:ext uri="{FF2B5EF4-FFF2-40B4-BE49-F238E27FC236}">
                <a16:creationId xmlns:a16="http://schemas.microsoft.com/office/drawing/2014/main" id="{108B90E6-91DA-4608-8C9A-F9EC93584A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145" y="-12766905"/>
            <a:ext cx="11098412" cy="6603174"/>
          </a:xfrm>
          <a:prstGeom prst="rect">
            <a:avLst/>
          </a:prstGeom>
        </p:spPr>
      </p:pic>
      <p:pic>
        <p:nvPicPr>
          <p:cNvPr id="29" name="Imagen 28">
            <a:extLst>
              <a:ext uri="{FF2B5EF4-FFF2-40B4-BE49-F238E27FC236}">
                <a16:creationId xmlns:a16="http://schemas.microsoft.com/office/drawing/2014/main" id="{F3F0DB04-DBFD-4184-91DC-89CDE5A3D9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77211" y="-12766905"/>
            <a:ext cx="11098412" cy="6603174"/>
          </a:xfrm>
          <a:prstGeom prst="rect">
            <a:avLst/>
          </a:prstGeom>
        </p:spPr>
      </p:pic>
      <p:pic>
        <p:nvPicPr>
          <p:cNvPr id="31" name="Imagen 30">
            <a:extLst>
              <a:ext uri="{FF2B5EF4-FFF2-40B4-BE49-F238E27FC236}">
                <a16:creationId xmlns:a16="http://schemas.microsoft.com/office/drawing/2014/main" id="{DBA5C7AA-7D5C-4B5A-949E-2B666E6C21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7267" y="-12766905"/>
            <a:ext cx="11060317" cy="6603174"/>
          </a:xfrm>
          <a:prstGeom prst="rect">
            <a:avLst/>
          </a:prstGeom>
        </p:spPr>
      </p:pic>
      <p:grpSp>
        <p:nvGrpSpPr>
          <p:cNvPr id="32" name="Grupo 31">
            <a:extLst>
              <a:ext uri="{FF2B5EF4-FFF2-40B4-BE49-F238E27FC236}">
                <a16:creationId xmlns:a16="http://schemas.microsoft.com/office/drawing/2014/main" id="{0436E2F6-8FA0-41E5-9C59-2014362BB934}"/>
              </a:ext>
            </a:extLst>
          </p:cNvPr>
          <p:cNvGrpSpPr/>
          <p:nvPr/>
        </p:nvGrpSpPr>
        <p:grpSpPr>
          <a:xfrm>
            <a:off x="-73378" y="2946580"/>
            <a:ext cx="11593579" cy="3228153"/>
            <a:chOff x="-12070786" y="8633421"/>
            <a:chExt cx="34097970" cy="13206348"/>
          </a:xfrm>
        </p:grpSpPr>
        <p:pic>
          <p:nvPicPr>
            <p:cNvPr id="34" name="Imagen 33">
              <a:extLst>
                <a:ext uri="{FF2B5EF4-FFF2-40B4-BE49-F238E27FC236}">
                  <a16:creationId xmlns:a16="http://schemas.microsoft.com/office/drawing/2014/main" id="{AD6268C8-9AA7-4D39-ABFE-178B9FEBC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0786" y="8633421"/>
              <a:ext cx="11301587" cy="6603174"/>
            </a:xfrm>
            <a:prstGeom prst="rect">
              <a:avLst/>
            </a:prstGeom>
          </p:spPr>
        </p:pic>
        <p:pic>
          <p:nvPicPr>
            <p:cNvPr id="35" name="Imagen 34">
              <a:extLst>
                <a:ext uri="{FF2B5EF4-FFF2-40B4-BE49-F238E27FC236}">
                  <a16:creationId xmlns:a16="http://schemas.microsoft.com/office/drawing/2014/main" id="{463FD03C-44AE-4975-B1CA-89C90A8E1E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45" y="8633421"/>
              <a:ext cx="11098412" cy="6603174"/>
            </a:xfrm>
            <a:prstGeom prst="rect">
              <a:avLst/>
            </a:prstGeom>
          </p:spPr>
        </p:pic>
        <p:pic>
          <p:nvPicPr>
            <p:cNvPr id="36" name="Imagen 35">
              <a:extLst>
                <a:ext uri="{FF2B5EF4-FFF2-40B4-BE49-F238E27FC236}">
                  <a16:creationId xmlns:a16="http://schemas.microsoft.com/office/drawing/2014/main" id="{217DFB6E-5F73-4F47-9738-17DDAEF682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545" y="15236595"/>
              <a:ext cx="11098412" cy="6603174"/>
            </a:xfrm>
            <a:prstGeom prst="rect">
              <a:avLst/>
            </a:prstGeom>
          </p:spPr>
        </p:pic>
        <p:pic>
          <p:nvPicPr>
            <p:cNvPr id="37" name="Imagen 36">
              <a:extLst>
                <a:ext uri="{FF2B5EF4-FFF2-40B4-BE49-F238E27FC236}">
                  <a16:creationId xmlns:a16="http://schemas.microsoft.com/office/drawing/2014/main" id="{98D01AB5-F562-4767-8C6A-712D5895E7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67611" y="15236595"/>
              <a:ext cx="11098412" cy="6603174"/>
            </a:xfrm>
            <a:prstGeom prst="rect">
              <a:avLst/>
            </a:prstGeom>
          </p:spPr>
        </p:pic>
        <p:pic>
          <p:nvPicPr>
            <p:cNvPr id="38" name="Imagen 37">
              <a:extLst>
                <a:ext uri="{FF2B5EF4-FFF2-40B4-BE49-F238E27FC236}">
                  <a16:creationId xmlns:a16="http://schemas.microsoft.com/office/drawing/2014/main" id="{E180A289-861C-43D4-BC27-B612097863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6867" y="15236595"/>
              <a:ext cx="11060317" cy="6603174"/>
            </a:xfrm>
            <a:prstGeom prst="rect">
              <a:avLst/>
            </a:prstGeom>
          </p:spPr>
        </p:pic>
      </p:grpSp>
    </p:spTree>
    <p:extLst>
      <p:ext uri="{BB962C8B-B14F-4D97-AF65-F5344CB8AC3E}">
        <p14:creationId xmlns:p14="http://schemas.microsoft.com/office/powerpoint/2010/main" val="356855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Shape 386"/>
        <p:cNvGrpSpPr/>
        <p:nvPr/>
      </p:nvGrpSpPr>
      <p:grpSpPr>
        <a:xfrm>
          <a:off x="0" y="0"/>
          <a:ext cx="0" cy="0"/>
          <a:chOff x="0" y="0"/>
          <a:chExt cx="0" cy="0"/>
        </a:xfrm>
      </p:grpSpPr>
      <p:sp>
        <p:nvSpPr>
          <p:cNvPr id="387" name="Google Shape;387;p57"/>
          <p:cNvSpPr txBox="1"/>
          <p:nvPr/>
        </p:nvSpPr>
        <p:spPr>
          <a:xfrm>
            <a:off x="1864000" y="2769600"/>
            <a:ext cx="8464000" cy="13188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s-MX" sz="4800" i="1" dirty="0">
                <a:solidFill>
                  <a:srgbClr val="121212"/>
                </a:solidFill>
                <a:latin typeface="Anton"/>
                <a:ea typeface="Anton"/>
                <a:cs typeface="Anton"/>
                <a:sym typeface="Anton"/>
              </a:rPr>
              <a:t>MODELO DE NEGOCIOS</a:t>
            </a:r>
          </a:p>
          <a:p>
            <a:pPr algn="ctr">
              <a:buClr>
                <a:srgbClr val="000000"/>
              </a:buClr>
              <a:buSzPts val="3600"/>
            </a:pPr>
            <a:r>
              <a:rPr lang="es-MX" sz="4800" i="1" dirty="0">
                <a:solidFill>
                  <a:srgbClr val="121212"/>
                </a:solidFill>
                <a:latin typeface="Anton"/>
                <a:ea typeface="Anton"/>
                <a:cs typeface="Anton"/>
                <a:sym typeface="Anton"/>
              </a:rPr>
              <a:t>EJEMPLO</a:t>
            </a: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1058197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C345BA84-35CE-4082-B2E5-3BC88420E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 y="820800"/>
            <a:ext cx="8174723" cy="5076000"/>
          </a:xfrm>
          <a:prstGeom prst="rect">
            <a:avLst/>
          </a:prstGeom>
        </p:spPr>
      </p:pic>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3">
            <a:alphaModFix/>
          </a:blip>
          <a:srcRect/>
          <a:stretch/>
        </p:blipFill>
        <p:spPr>
          <a:xfrm>
            <a:off x="10632855" y="6386828"/>
            <a:ext cx="1186526" cy="330675"/>
          </a:xfrm>
          <a:prstGeom prst="rect">
            <a:avLst/>
          </a:prstGeom>
          <a:noFill/>
          <a:ln>
            <a:noFill/>
          </a:ln>
        </p:spPr>
      </p:pic>
      <p:sp>
        <p:nvSpPr>
          <p:cNvPr id="13" name="CuadroTexto 12">
            <a:extLst>
              <a:ext uri="{FF2B5EF4-FFF2-40B4-BE49-F238E27FC236}">
                <a16:creationId xmlns:a16="http://schemas.microsoft.com/office/drawing/2014/main" id="{0D55CFA1-45F1-4154-91A4-5D77A8DD16A9}"/>
              </a:ext>
            </a:extLst>
          </p:cNvPr>
          <p:cNvSpPr txBox="1"/>
          <p:nvPr/>
        </p:nvSpPr>
        <p:spPr>
          <a:xfrm>
            <a:off x="1195126" y="5787524"/>
            <a:ext cx="3727752" cy="369332"/>
          </a:xfrm>
          <a:prstGeom prst="rect">
            <a:avLst/>
          </a:prstGeom>
          <a:noFill/>
        </p:spPr>
        <p:txBody>
          <a:bodyPr wrap="none" rtlCol="0">
            <a:spAutoFit/>
          </a:bodyPr>
          <a:lstStyle/>
          <a:p>
            <a:r>
              <a:rPr lang="es-AR" dirty="0"/>
              <a:t>Vista de ingreso patente y kilometraje</a:t>
            </a:r>
          </a:p>
        </p:txBody>
      </p:sp>
      <p:sp>
        <p:nvSpPr>
          <p:cNvPr id="23" name="CuadroTexto 22">
            <a:extLst>
              <a:ext uri="{FF2B5EF4-FFF2-40B4-BE49-F238E27FC236}">
                <a16:creationId xmlns:a16="http://schemas.microsoft.com/office/drawing/2014/main" id="{C77E251C-383B-4985-AAB8-461B48AAC6BD}"/>
              </a:ext>
            </a:extLst>
          </p:cNvPr>
          <p:cNvSpPr txBox="1"/>
          <p:nvPr/>
        </p:nvSpPr>
        <p:spPr>
          <a:xfrm>
            <a:off x="-56222" y="0"/>
            <a:ext cx="532002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latin typeface="Anton" panose="02000503000000000000" pitchFamily="2" charset="0"/>
              </a:rPr>
              <a:t>INTERFAZ GRAFICA</a:t>
            </a:r>
          </a:p>
        </p:txBody>
      </p:sp>
      <p:sp>
        <p:nvSpPr>
          <p:cNvPr id="24" name="CuadroTexto 23">
            <a:extLst>
              <a:ext uri="{FF2B5EF4-FFF2-40B4-BE49-F238E27FC236}">
                <a16:creationId xmlns:a16="http://schemas.microsoft.com/office/drawing/2014/main" id="{4EA8C1F9-27F5-42DD-96F2-5A6F05D81829}"/>
              </a:ext>
            </a:extLst>
          </p:cNvPr>
          <p:cNvSpPr txBox="1"/>
          <p:nvPr/>
        </p:nvSpPr>
        <p:spPr>
          <a:xfrm>
            <a:off x="8316104" y="865966"/>
            <a:ext cx="3875896" cy="4247317"/>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La primera es una lista que muestra todas las marcas disponibles, la segunda es una lista que muestra los modelos de los autos asociados a la marca escogida en la entrada anterior y la tercera es una lista que muestra los años posibles de la combinación marca y modelo escogida en las entradas anteriores. </a:t>
            </a:r>
          </a:p>
          <a:p>
            <a:pPr algn="just"/>
            <a:r>
              <a:rPr lang="es-MX" dirty="0">
                <a:latin typeface="Arial" panose="020B0604020202020204" pitchFamily="34" charset="0"/>
                <a:cs typeface="Arial" panose="020B0604020202020204" pitchFamily="34" charset="0"/>
              </a:rPr>
              <a:t>Si se desea utilizar la otra forma de ingreso de datos, se debe presionar la </a:t>
            </a:r>
            <a:r>
              <a:rPr lang="es-MX" dirty="0" err="1">
                <a:latin typeface="Arial" panose="020B0604020202020204" pitchFamily="34" charset="0"/>
                <a:cs typeface="Arial" panose="020B0604020202020204" pitchFamily="34" charset="0"/>
              </a:rPr>
              <a:t>frase</a:t>
            </a:r>
            <a:r>
              <a:rPr lang="es-MX" b="1" dirty="0" err="1">
                <a:highlight>
                  <a:srgbClr val="FFFF00"/>
                </a:highlight>
                <a:latin typeface="Arial" panose="020B0604020202020204" pitchFamily="34" charset="0"/>
                <a:cs typeface="Arial" panose="020B0604020202020204" pitchFamily="34" charset="0"/>
              </a:rPr>
              <a:t>“O</a:t>
            </a:r>
            <a:r>
              <a:rPr lang="es-MX" b="1" dirty="0">
                <a:highlight>
                  <a:srgbClr val="FFFF00"/>
                </a:highlight>
                <a:latin typeface="Arial" panose="020B0604020202020204" pitchFamily="34" charset="0"/>
                <a:cs typeface="Arial" panose="020B0604020202020204" pitchFamily="34" charset="0"/>
              </a:rPr>
              <a:t> si prefieres, busca tu auto por marca y modelo”</a:t>
            </a:r>
            <a:r>
              <a:rPr lang="es-MX" b="1" dirty="0">
                <a:latin typeface="Arial" panose="020B0604020202020204" pitchFamily="34" charset="0"/>
                <a:cs typeface="Arial" panose="020B0604020202020204" pitchFamily="34" charset="0"/>
              </a:rPr>
              <a:t> </a:t>
            </a:r>
            <a:r>
              <a:rPr lang="es-MX" dirty="0">
                <a:highlight>
                  <a:srgbClr val="FFFF00"/>
                </a:highlight>
                <a:latin typeface="Arial" panose="020B0604020202020204" pitchFamily="34" charset="0"/>
                <a:cs typeface="Arial" panose="020B0604020202020204" pitchFamily="34" charset="0"/>
              </a:rPr>
              <a:t> </a:t>
            </a:r>
            <a:r>
              <a:rPr lang="es-MX" dirty="0">
                <a:latin typeface="Arial" panose="020B0604020202020204" pitchFamily="34" charset="0"/>
                <a:cs typeface="Arial" panose="020B0604020202020204" pitchFamily="34" charset="0"/>
              </a:rPr>
              <a:t>para que los inputs cambien a como se puede apreciar en la Figura </a:t>
            </a:r>
          </a:p>
        </p:txBody>
      </p:sp>
    </p:spTree>
    <p:extLst>
      <p:ext uri="{BB962C8B-B14F-4D97-AF65-F5344CB8AC3E}">
        <p14:creationId xmlns:p14="http://schemas.microsoft.com/office/powerpoint/2010/main" val="45342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sp>
        <p:nvSpPr>
          <p:cNvPr id="387" name="Google Shape;387;p57"/>
          <p:cNvSpPr txBox="1"/>
          <p:nvPr/>
        </p:nvSpPr>
        <p:spPr>
          <a:xfrm>
            <a:off x="1731097" y="3038429"/>
            <a:ext cx="8464000" cy="1318800"/>
          </a:xfrm>
          <a:prstGeom prst="rect">
            <a:avLst/>
          </a:prstGeom>
          <a:noFill/>
          <a:ln>
            <a:noFill/>
          </a:ln>
          <a:effectLst>
            <a:outerShdw blurRad="50800" dist="38100" dir="10800000" algn="r" rotWithShape="0">
              <a:prstClr val="black">
                <a:alpha val="40000"/>
              </a:prstClr>
            </a:outerShdw>
          </a:effectLst>
        </p:spPr>
        <p:txBody>
          <a:bodyPr spcFirstLastPara="1" wrap="square" lIns="121900" tIns="121900" rIns="121900" bIns="121900" anchor="ctr" anchorCtr="0">
            <a:noAutofit/>
          </a:bodyPr>
          <a:lstStyle/>
          <a:p>
            <a:pPr algn="ctr">
              <a:buClr>
                <a:srgbClr val="000000"/>
              </a:buClr>
              <a:buSzPts val="3600"/>
            </a:pPr>
            <a:r>
              <a:rPr lang="es-MX" sz="4800" i="1" dirty="0">
                <a:solidFill>
                  <a:srgbClr val="121212"/>
                </a:solidFill>
                <a:latin typeface="Anton"/>
                <a:ea typeface="Anton"/>
                <a:cs typeface="Anton"/>
                <a:sym typeface="Anton"/>
              </a:rPr>
              <a:t>Librerías</a:t>
            </a:r>
          </a:p>
          <a:p>
            <a:pPr algn="ctr">
              <a:buClr>
                <a:srgbClr val="000000"/>
              </a:buClr>
              <a:buSzPts val="3600"/>
            </a:pPr>
            <a:endParaRPr sz="4800" i="1" dirty="0">
              <a:solidFill>
                <a:srgbClr val="121212"/>
              </a:solidFill>
              <a:latin typeface="Anton"/>
              <a:ea typeface="Anton"/>
              <a:cs typeface="Anton"/>
              <a:sym typeface="Anton"/>
            </a:endParaRPr>
          </a:p>
        </p:txBody>
      </p:sp>
      <p:grpSp>
        <p:nvGrpSpPr>
          <p:cNvPr id="32" name="Grupo 31">
            <a:extLst>
              <a:ext uri="{FF2B5EF4-FFF2-40B4-BE49-F238E27FC236}">
                <a16:creationId xmlns:a16="http://schemas.microsoft.com/office/drawing/2014/main" id="{90696D15-43E7-4AF0-9ED9-C63A0222030F}"/>
              </a:ext>
            </a:extLst>
          </p:cNvPr>
          <p:cNvGrpSpPr/>
          <p:nvPr/>
        </p:nvGrpSpPr>
        <p:grpSpPr>
          <a:xfrm>
            <a:off x="-19644" y="12529"/>
            <a:ext cx="11965482" cy="7031540"/>
            <a:chOff x="90507" y="102553"/>
            <a:chExt cx="11965482" cy="7031540"/>
          </a:xfrm>
        </p:grpSpPr>
        <p:pic>
          <p:nvPicPr>
            <p:cNvPr id="22" name="Imagen 21">
              <a:extLst>
                <a:ext uri="{FF2B5EF4-FFF2-40B4-BE49-F238E27FC236}">
                  <a16:creationId xmlns:a16="http://schemas.microsoft.com/office/drawing/2014/main" id="{0C4122A7-7510-44B0-BA91-3720D176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7" y="971059"/>
              <a:ext cx="3293895" cy="1849996"/>
            </a:xfrm>
            <a:prstGeom prst="rect">
              <a:avLst/>
            </a:prstGeom>
          </p:spPr>
        </p:pic>
        <p:pic>
          <p:nvPicPr>
            <p:cNvPr id="14" name="Imagen 13">
              <a:extLst>
                <a:ext uri="{FF2B5EF4-FFF2-40B4-BE49-F238E27FC236}">
                  <a16:creationId xmlns:a16="http://schemas.microsoft.com/office/drawing/2014/main" id="{99DF07E0-2BF1-4BBB-9DBE-7B34D9E4EE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5503" y="2811079"/>
              <a:ext cx="2410725" cy="2410725"/>
            </a:xfrm>
            <a:prstGeom prst="rect">
              <a:avLst/>
            </a:prstGeom>
          </p:spPr>
        </p:pic>
        <p:pic>
          <p:nvPicPr>
            <p:cNvPr id="12" name="Imagen 11">
              <a:extLst>
                <a:ext uri="{FF2B5EF4-FFF2-40B4-BE49-F238E27FC236}">
                  <a16:creationId xmlns:a16="http://schemas.microsoft.com/office/drawing/2014/main" id="{F0921969-3D7C-4708-993C-969CF8EEC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44" y="2626266"/>
              <a:ext cx="2143125" cy="2143125"/>
            </a:xfrm>
            <a:prstGeom prst="rect">
              <a:avLst/>
            </a:prstGeom>
          </p:spPr>
        </p:pic>
        <p:pic>
          <p:nvPicPr>
            <p:cNvPr id="10" name="Imagen 9">
              <a:extLst>
                <a:ext uri="{FF2B5EF4-FFF2-40B4-BE49-F238E27FC236}">
                  <a16:creationId xmlns:a16="http://schemas.microsoft.com/office/drawing/2014/main" id="{81EA4B33-8B66-4D38-AD4E-2A0A2F0CB1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0263" y="1174617"/>
              <a:ext cx="2410725" cy="2410725"/>
            </a:xfrm>
            <a:prstGeom prst="rect">
              <a:avLst/>
            </a:prstGeom>
          </p:spPr>
        </p:pic>
        <p:pic>
          <p:nvPicPr>
            <p:cNvPr id="16" name="Imagen 15">
              <a:extLst>
                <a:ext uri="{FF2B5EF4-FFF2-40B4-BE49-F238E27FC236}">
                  <a16:creationId xmlns:a16="http://schemas.microsoft.com/office/drawing/2014/main" id="{435F62A3-55A2-414D-8FC8-662DF08CC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183" y="276093"/>
              <a:ext cx="3019333" cy="889755"/>
            </a:xfrm>
            <a:prstGeom prst="rect">
              <a:avLst/>
            </a:prstGeom>
          </p:spPr>
        </p:pic>
        <p:pic>
          <p:nvPicPr>
            <p:cNvPr id="18" name="Imagen 17">
              <a:extLst>
                <a:ext uri="{FF2B5EF4-FFF2-40B4-BE49-F238E27FC236}">
                  <a16:creationId xmlns:a16="http://schemas.microsoft.com/office/drawing/2014/main" id="{695D62AB-182B-40DE-B981-7D3FBC2906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3860" y="4819354"/>
              <a:ext cx="2019296" cy="1281752"/>
            </a:xfrm>
            <a:prstGeom prst="rect">
              <a:avLst/>
            </a:prstGeom>
          </p:spPr>
        </p:pic>
        <p:pic>
          <p:nvPicPr>
            <p:cNvPr id="20" name="Imagen 19">
              <a:extLst>
                <a:ext uri="{FF2B5EF4-FFF2-40B4-BE49-F238E27FC236}">
                  <a16:creationId xmlns:a16="http://schemas.microsoft.com/office/drawing/2014/main" id="{5885C5B9-33F2-49EE-B175-E778174C31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7689" y="4545971"/>
              <a:ext cx="1457325" cy="2133600"/>
            </a:xfrm>
            <a:prstGeom prst="rect">
              <a:avLst/>
            </a:prstGeom>
          </p:spPr>
        </p:pic>
        <p:pic>
          <p:nvPicPr>
            <p:cNvPr id="30" name="Imagen 29">
              <a:extLst>
                <a:ext uri="{FF2B5EF4-FFF2-40B4-BE49-F238E27FC236}">
                  <a16:creationId xmlns:a16="http://schemas.microsoft.com/office/drawing/2014/main" id="{CA0C2878-12F5-4EEE-863D-3B4AFB3404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0749" y="276093"/>
              <a:ext cx="5074920" cy="6858000"/>
            </a:xfrm>
            <a:prstGeom prst="rect">
              <a:avLst/>
            </a:prstGeom>
          </p:spPr>
        </p:pic>
        <p:pic>
          <p:nvPicPr>
            <p:cNvPr id="28" name="Imagen 27">
              <a:extLst>
                <a:ext uri="{FF2B5EF4-FFF2-40B4-BE49-F238E27FC236}">
                  <a16:creationId xmlns:a16="http://schemas.microsoft.com/office/drawing/2014/main" id="{E797B46B-C82D-487D-88CC-33F54D626C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14722" y="102553"/>
              <a:ext cx="5041267" cy="1080271"/>
            </a:xfrm>
            <a:prstGeom prst="rect">
              <a:avLst/>
            </a:prstGeom>
          </p:spPr>
        </p:pic>
        <p:pic>
          <p:nvPicPr>
            <p:cNvPr id="6" name="Imagen 5">
              <a:extLst>
                <a:ext uri="{FF2B5EF4-FFF2-40B4-BE49-F238E27FC236}">
                  <a16:creationId xmlns:a16="http://schemas.microsoft.com/office/drawing/2014/main" id="{ABB117C0-7058-4295-AC7A-992C1FEB39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61018" y="4551150"/>
              <a:ext cx="1905000" cy="1905000"/>
            </a:xfrm>
            <a:prstGeom prst="rect">
              <a:avLst/>
            </a:prstGeom>
          </p:spPr>
        </p:pic>
      </p:grpSp>
    </p:spTree>
    <p:extLst>
      <p:ext uri="{BB962C8B-B14F-4D97-AF65-F5344CB8AC3E}">
        <p14:creationId xmlns:p14="http://schemas.microsoft.com/office/powerpoint/2010/main" val="932934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2">
            <a:alphaModFix/>
          </a:blip>
          <a:srcRect/>
          <a:stretch/>
        </p:blipFill>
        <p:spPr>
          <a:xfrm>
            <a:off x="10632855" y="6386828"/>
            <a:ext cx="1186526" cy="330675"/>
          </a:xfrm>
          <a:prstGeom prst="rect">
            <a:avLst/>
          </a:prstGeom>
          <a:noFill/>
          <a:ln>
            <a:noFill/>
          </a:ln>
        </p:spPr>
      </p:pic>
      <p:sp>
        <p:nvSpPr>
          <p:cNvPr id="13" name="CuadroTexto 12">
            <a:extLst>
              <a:ext uri="{FF2B5EF4-FFF2-40B4-BE49-F238E27FC236}">
                <a16:creationId xmlns:a16="http://schemas.microsoft.com/office/drawing/2014/main" id="{0D55CFA1-45F1-4154-91A4-5D77A8DD16A9}"/>
              </a:ext>
            </a:extLst>
          </p:cNvPr>
          <p:cNvSpPr txBox="1"/>
          <p:nvPr/>
        </p:nvSpPr>
        <p:spPr>
          <a:xfrm>
            <a:off x="8369300" y="822329"/>
            <a:ext cx="3124005" cy="2308324"/>
          </a:xfrm>
          <a:prstGeom prst="rect">
            <a:avLst/>
          </a:prstGeom>
          <a:noFill/>
        </p:spPr>
        <p:txBody>
          <a:bodyPr wrap="square" rtlCol="0">
            <a:spAutoFit/>
          </a:bodyPr>
          <a:lstStyle/>
          <a:p>
            <a:pPr algn="just"/>
            <a:r>
              <a:rPr lang="es-AR" dirty="0"/>
              <a:t>Vista de ingreso patente y kilometraje</a:t>
            </a:r>
          </a:p>
          <a:p>
            <a:pPr algn="just"/>
            <a:r>
              <a:rPr lang="es-MX" dirty="0"/>
              <a:t>luego presionar el </a:t>
            </a:r>
            <a:r>
              <a:rPr lang="es-MX" b="1" dirty="0"/>
              <a:t>botón </a:t>
            </a:r>
            <a:r>
              <a:rPr lang="es-MX" b="1" dirty="0">
                <a:highlight>
                  <a:srgbClr val="FFFF00"/>
                </a:highlight>
              </a:rPr>
              <a:t>“TASAR MI AUTO” </a:t>
            </a:r>
            <a:r>
              <a:rPr lang="es-MX" dirty="0"/>
              <a:t>que abrirá una ventana de diálogo modal con todas las versiones existentes en la base de datos sobre ese auto. </a:t>
            </a:r>
            <a:endParaRPr lang="es-AR" dirty="0"/>
          </a:p>
        </p:txBody>
      </p:sp>
      <p:pic>
        <p:nvPicPr>
          <p:cNvPr id="15" name="Imagen 14">
            <a:extLst>
              <a:ext uri="{FF2B5EF4-FFF2-40B4-BE49-F238E27FC236}">
                <a16:creationId xmlns:a16="http://schemas.microsoft.com/office/drawing/2014/main" id="{FE692CBD-C2D4-470B-97F7-97A6D3614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2" y="822329"/>
            <a:ext cx="8176743" cy="5077256"/>
          </a:xfrm>
          <a:prstGeom prst="rect">
            <a:avLst/>
          </a:prstGeom>
        </p:spPr>
      </p:pic>
      <p:sp>
        <p:nvSpPr>
          <p:cNvPr id="16" name="CuadroTexto 15">
            <a:extLst>
              <a:ext uri="{FF2B5EF4-FFF2-40B4-BE49-F238E27FC236}">
                <a16:creationId xmlns:a16="http://schemas.microsoft.com/office/drawing/2014/main" id="{50189521-5394-437E-8316-A306588F5E75}"/>
              </a:ext>
            </a:extLst>
          </p:cNvPr>
          <p:cNvSpPr txBox="1"/>
          <p:nvPr/>
        </p:nvSpPr>
        <p:spPr>
          <a:xfrm>
            <a:off x="1769866" y="6004184"/>
            <a:ext cx="5027635" cy="369332"/>
          </a:xfrm>
          <a:prstGeom prst="rect">
            <a:avLst/>
          </a:prstGeom>
          <a:noFill/>
        </p:spPr>
        <p:txBody>
          <a:bodyPr wrap="square" rtlCol="0">
            <a:spAutoFit/>
          </a:bodyPr>
          <a:lstStyle/>
          <a:p>
            <a:r>
              <a:rPr lang="es-AR" dirty="0"/>
              <a:t>Vista de ingreso Marca, Modelo, Año y kilometraje</a:t>
            </a:r>
          </a:p>
        </p:txBody>
      </p:sp>
      <p:sp>
        <p:nvSpPr>
          <p:cNvPr id="9" name="CuadroTexto 8">
            <a:extLst>
              <a:ext uri="{FF2B5EF4-FFF2-40B4-BE49-F238E27FC236}">
                <a16:creationId xmlns:a16="http://schemas.microsoft.com/office/drawing/2014/main" id="{178E9DC1-A4D5-4555-9499-B1BEF6C61372}"/>
              </a:ext>
            </a:extLst>
          </p:cNvPr>
          <p:cNvSpPr txBox="1"/>
          <p:nvPr/>
        </p:nvSpPr>
        <p:spPr>
          <a:xfrm>
            <a:off x="-56222" y="0"/>
            <a:ext cx="532002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latin typeface="Anton" panose="02000503000000000000" pitchFamily="2" charset="0"/>
              </a:rPr>
              <a:t>INTERFAZ GRAFICA</a:t>
            </a:r>
          </a:p>
        </p:txBody>
      </p:sp>
    </p:spTree>
    <p:extLst>
      <p:ext uri="{BB962C8B-B14F-4D97-AF65-F5344CB8AC3E}">
        <p14:creationId xmlns:p14="http://schemas.microsoft.com/office/powerpoint/2010/main" val="1605852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2">
            <a:alphaModFix/>
          </a:blip>
          <a:srcRect/>
          <a:stretch/>
        </p:blipFill>
        <p:spPr>
          <a:xfrm>
            <a:off x="10632855" y="6386828"/>
            <a:ext cx="1186526" cy="330675"/>
          </a:xfrm>
          <a:prstGeom prst="rect">
            <a:avLst/>
          </a:prstGeom>
          <a:noFill/>
          <a:ln>
            <a:noFill/>
          </a:ln>
        </p:spPr>
      </p:pic>
      <p:sp>
        <p:nvSpPr>
          <p:cNvPr id="13" name="CuadroTexto 12">
            <a:extLst>
              <a:ext uri="{FF2B5EF4-FFF2-40B4-BE49-F238E27FC236}">
                <a16:creationId xmlns:a16="http://schemas.microsoft.com/office/drawing/2014/main" id="{0D55CFA1-45F1-4154-91A4-5D77A8DD16A9}"/>
              </a:ext>
            </a:extLst>
          </p:cNvPr>
          <p:cNvSpPr txBox="1"/>
          <p:nvPr/>
        </p:nvSpPr>
        <p:spPr>
          <a:xfrm>
            <a:off x="1057966" y="3861437"/>
            <a:ext cx="3758658" cy="369332"/>
          </a:xfrm>
          <a:prstGeom prst="rect">
            <a:avLst/>
          </a:prstGeom>
          <a:noFill/>
        </p:spPr>
        <p:txBody>
          <a:bodyPr wrap="none" rtlCol="0">
            <a:spAutoFit/>
          </a:bodyPr>
          <a:lstStyle/>
          <a:p>
            <a:r>
              <a:rPr lang="es-AR" dirty="0"/>
              <a:t>Vista de elección de versión específica</a:t>
            </a:r>
          </a:p>
        </p:txBody>
      </p:sp>
      <p:pic>
        <p:nvPicPr>
          <p:cNvPr id="20" name="Imagen 19">
            <a:extLst>
              <a:ext uri="{FF2B5EF4-FFF2-40B4-BE49-F238E27FC236}">
                <a16:creationId xmlns:a16="http://schemas.microsoft.com/office/drawing/2014/main" id="{753F9FF7-7370-44E8-B2B1-AD25CC057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 y="820800"/>
            <a:ext cx="8414320" cy="4852664"/>
          </a:xfrm>
          <a:prstGeom prst="rect">
            <a:avLst/>
          </a:prstGeom>
        </p:spPr>
      </p:pic>
      <p:sp>
        <p:nvSpPr>
          <p:cNvPr id="9" name="CuadroTexto 8">
            <a:extLst>
              <a:ext uri="{FF2B5EF4-FFF2-40B4-BE49-F238E27FC236}">
                <a16:creationId xmlns:a16="http://schemas.microsoft.com/office/drawing/2014/main" id="{724D9741-5CB2-42C5-AB1C-A43A2BA20F5C}"/>
              </a:ext>
            </a:extLst>
          </p:cNvPr>
          <p:cNvSpPr txBox="1"/>
          <p:nvPr/>
        </p:nvSpPr>
        <p:spPr>
          <a:xfrm>
            <a:off x="-56222" y="0"/>
            <a:ext cx="532002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latin typeface="Anton" panose="02000503000000000000" pitchFamily="2" charset="0"/>
              </a:rPr>
              <a:t>INTERFAZ GRAFICA</a:t>
            </a:r>
          </a:p>
        </p:txBody>
      </p:sp>
      <p:sp>
        <p:nvSpPr>
          <p:cNvPr id="3" name="CuadroTexto 2">
            <a:extLst>
              <a:ext uri="{FF2B5EF4-FFF2-40B4-BE49-F238E27FC236}">
                <a16:creationId xmlns:a16="http://schemas.microsoft.com/office/drawing/2014/main" id="{3B944988-0174-42E1-85BA-3F1F903A3F5A}"/>
              </a:ext>
            </a:extLst>
          </p:cNvPr>
          <p:cNvSpPr txBox="1"/>
          <p:nvPr/>
        </p:nvSpPr>
        <p:spPr>
          <a:xfrm>
            <a:off x="8632092" y="925836"/>
            <a:ext cx="3441805" cy="4524315"/>
          </a:xfrm>
          <a:prstGeom prst="rect">
            <a:avLst/>
          </a:prstGeom>
          <a:noFill/>
        </p:spPr>
        <p:txBody>
          <a:bodyPr wrap="square" rtlCol="0">
            <a:spAutoFit/>
          </a:bodyPr>
          <a:lstStyle/>
          <a:p>
            <a:pPr algn="just"/>
            <a:r>
              <a:rPr lang="es-MX" dirty="0">
                <a:latin typeface="Arial" panose="020B0604020202020204" pitchFamily="34" charset="0"/>
                <a:cs typeface="Arial" panose="020B0604020202020204" pitchFamily="34" charset="0"/>
              </a:rPr>
              <a:t>Como se puede observar en la Figura, las versiones son mostradas en cuadros donde se lista su información, que consiste en tipo transmisión, combustible, número de puertas, cilindrada, entre otros. Esto ayuda a que un usuario que no sabe exactamente su versión pueda inferirla a través de las características del vehículo que desea tasar. Para escoger una versión basta con seleccionarla con un </a:t>
            </a:r>
            <a:r>
              <a:rPr lang="es-MX" dirty="0" err="1">
                <a:latin typeface="Arial" panose="020B0604020202020204" pitchFamily="34" charset="0"/>
                <a:cs typeface="Arial" panose="020B0604020202020204" pitchFamily="34" charset="0"/>
              </a:rPr>
              <a:t>click</a:t>
            </a:r>
            <a:r>
              <a:rPr lang="es-MX" dirty="0">
                <a:latin typeface="Arial" panose="020B0604020202020204" pitchFamily="34" charset="0"/>
                <a:cs typeface="Arial" panose="020B0604020202020204" pitchFamily="34" charset="0"/>
              </a:rPr>
              <a:t> sobre ella lo que desencadena un cambio de vista </a:t>
            </a:r>
            <a:endParaRPr lang="es-A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0583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D9D0A694-6CB3-4A8D-9E4F-64EDB91C8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 y="820800"/>
            <a:ext cx="8525366" cy="5078313"/>
          </a:xfrm>
          <a:prstGeom prst="rect">
            <a:avLst/>
          </a:prstGeom>
        </p:spPr>
      </p:pic>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3">
            <a:alphaModFix/>
          </a:blip>
          <a:srcRect/>
          <a:stretch/>
        </p:blipFill>
        <p:spPr>
          <a:xfrm>
            <a:off x="10632855" y="6386828"/>
            <a:ext cx="1186526" cy="330675"/>
          </a:xfrm>
          <a:prstGeom prst="rect">
            <a:avLst/>
          </a:prstGeom>
          <a:noFill/>
          <a:ln>
            <a:noFill/>
          </a:ln>
        </p:spPr>
      </p:pic>
      <p:sp>
        <p:nvSpPr>
          <p:cNvPr id="13" name="CuadroTexto 12">
            <a:extLst>
              <a:ext uri="{FF2B5EF4-FFF2-40B4-BE49-F238E27FC236}">
                <a16:creationId xmlns:a16="http://schemas.microsoft.com/office/drawing/2014/main" id="{0D55CFA1-45F1-4154-91A4-5D77A8DD16A9}"/>
              </a:ext>
            </a:extLst>
          </p:cNvPr>
          <p:cNvSpPr txBox="1"/>
          <p:nvPr/>
        </p:nvSpPr>
        <p:spPr>
          <a:xfrm>
            <a:off x="2300026" y="6035153"/>
            <a:ext cx="1959191" cy="369332"/>
          </a:xfrm>
          <a:prstGeom prst="rect">
            <a:avLst/>
          </a:prstGeom>
          <a:noFill/>
        </p:spPr>
        <p:txBody>
          <a:bodyPr wrap="none" rtlCol="0">
            <a:spAutoFit/>
          </a:bodyPr>
          <a:lstStyle/>
          <a:p>
            <a:r>
              <a:rPr lang="es-AR" dirty="0"/>
              <a:t>Vista de resultados</a:t>
            </a:r>
          </a:p>
        </p:txBody>
      </p:sp>
      <p:sp>
        <p:nvSpPr>
          <p:cNvPr id="9" name="CuadroTexto 8">
            <a:extLst>
              <a:ext uri="{FF2B5EF4-FFF2-40B4-BE49-F238E27FC236}">
                <a16:creationId xmlns:a16="http://schemas.microsoft.com/office/drawing/2014/main" id="{A4D6AED1-41C5-4458-AC5F-2F8E3E38CC6B}"/>
              </a:ext>
            </a:extLst>
          </p:cNvPr>
          <p:cNvSpPr txBox="1"/>
          <p:nvPr/>
        </p:nvSpPr>
        <p:spPr>
          <a:xfrm>
            <a:off x="-56222" y="0"/>
            <a:ext cx="532002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latin typeface="Anton" panose="02000503000000000000" pitchFamily="2" charset="0"/>
              </a:rPr>
              <a:t>INTERFAZ GRAFICA</a:t>
            </a:r>
          </a:p>
        </p:txBody>
      </p:sp>
      <p:sp>
        <p:nvSpPr>
          <p:cNvPr id="10" name="CuadroTexto 9">
            <a:extLst>
              <a:ext uri="{FF2B5EF4-FFF2-40B4-BE49-F238E27FC236}">
                <a16:creationId xmlns:a16="http://schemas.microsoft.com/office/drawing/2014/main" id="{ABC91AC9-E4B5-4390-B382-6E86E1D22BBE}"/>
              </a:ext>
            </a:extLst>
          </p:cNvPr>
          <p:cNvSpPr txBox="1"/>
          <p:nvPr/>
        </p:nvSpPr>
        <p:spPr>
          <a:xfrm>
            <a:off x="8562173" y="889843"/>
            <a:ext cx="3390900" cy="5078313"/>
          </a:xfrm>
          <a:prstGeom prst="rect">
            <a:avLst/>
          </a:prstGeom>
          <a:noFill/>
        </p:spPr>
        <p:txBody>
          <a:bodyPr wrap="square" rtlCol="0">
            <a:spAutoFit/>
          </a:bodyPr>
          <a:lstStyle/>
          <a:p>
            <a:pPr algn="just"/>
            <a:r>
              <a:rPr lang="es-MX" b="1" dirty="0"/>
              <a:t>Al recibir respuesta del </a:t>
            </a:r>
            <a:r>
              <a:rPr lang="es-MX" b="1" dirty="0" err="1"/>
              <a:t>backend</a:t>
            </a:r>
            <a:r>
              <a:rPr lang="es-MX" b="1" dirty="0"/>
              <a:t>, se muestran los resultados como se ilustra en la Figura , donde se puede apreciar el nombre completo del auto buscado, el precio actual, un gráfico de su precio calculado a través de los años, un cuadro con las características del vehículo y un cuadro con los rangos de precios calculados. Finalmente, si se desea tasar otro auto, en la esquina superior derecha existe un botón que lleva a la vista anterior.</a:t>
            </a:r>
            <a:endParaRPr lang="es-AR" b="1" dirty="0"/>
          </a:p>
          <a:p>
            <a:endParaRPr lang="es-AR" dirty="0"/>
          </a:p>
          <a:p>
            <a:endParaRPr lang="es-AR" dirty="0"/>
          </a:p>
          <a:p>
            <a:endParaRPr lang="es-AR" dirty="0"/>
          </a:p>
        </p:txBody>
      </p:sp>
    </p:spTree>
    <p:extLst>
      <p:ext uri="{BB962C8B-B14F-4D97-AF65-F5344CB8AC3E}">
        <p14:creationId xmlns:p14="http://schemas.microsoft.com/office/powerpoint/2010/main" val="3054852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2">
            <a:alphaModFix/>
          </a:blip>
          <a:srcRect/>
          <a:stretch/>
        </p:blipFill>
        <p:spPr>
          <a:xfrm>
            <a:off x="10632855" y="6386828"/>
            <a:ext cx="1186526" cy="330675"/>
          </a:xfrm>
          <a:prstGeom prst="rect">
            <a:avLst/>
          </a:prstGeom>
          <a:noFill/>
          <a:ln>
            <a:noFill/>
          </a:ln>
        </p:spPr>
      </p:pic>
      <p:sp>
        <p:nvSpPr>
          <p:cNvPr id="9" name="CuadroTexto 8">
            <a:extLst>
              <a:ext uri="{FF2B5EF4-FFF2-40B4-BE49-F238E27FC236}">
                <a16:creationId xmlns:a16="http://schemas.microsoft.com/office/drawing/2014/main" id="{A4D6AED1-41C5-4458-AC5F-2F8E3E38CC6B}"/>
              </a:ext>
            </a:extLst>
          </p:cNvPr>
          <p:cNvSpPr txBox="1"/>
          <p:nvPr/>
        </p:nvSpPr>
        <p:spPr>
          <a:xfrm>
            <a:off x="0" y="0"/>
            <a:ext cx="532002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solidFill>
                  <a:schemeClr val="accent4">
                    <a:lumMod val="60000"/>
                    <a:lumOff val="40000"/>
                  </a:schemeClr>
                </a:solidFill>
                <a:latin typeface="Anton" panose="02000503000000000000" pitchFamily="2" charset="0"/>
              </a:rPr>
              <a:t>Conclusiones</a:t>
            </a:r>
          </a:p>
        </p:txBody>
      </p:sp>
      <p:sp>
        <p:nvSpPr>
          <p:cNvPr id="10" name="CuadroTexto 9">
            <a:extLst>
              <a:ext uri="{FF2B5EF4-FFF2-40B4-BE49-F238E27FC236}">
                <a16:creationId xmlns:a16="http://schemas.microsoft.com/office/drawing/2014/main" id="{ABC91AC9-E4B5-4390-B382-6E86E1D22BBE}"/>
              </a:ext>
            </a:extLst>
          </p:cNvPr>
          <p:cNvSpPr txBox="1"/>
          <p:nvPr/>
        </p:nvSpPr>
        <p:spPr>
          <a:xfrm>
            <a:off x="77323" y="763233"/>
            <a:ext cx="11742058" cy="6463308"/>
          </a:xfrm>
          <a:prstGeom prst="rect">
            <a:avLst/>
          </a:prstGeom>
          <a:noFill/>
          <a:effectLst>
            <a:outerShdw blurRad="50800" dist="38100" dir="10800000" algn="r" rotWithShape="0">
              <a:prstClr val="black">
                <a:alpha val="40000"/>
              </a:prstClr>
            </a:outerShdw>
          </a:effectLst>
        </p:spPr>
        <p:txBody>
          <a:bodyPr wrap="square" rtlCol="0">
            <a:spAutoFit/>
          </a:bodyPr>
          <a:lstStyle/>
          <a:p>
            <a:pPr algn="just"/>
            <a:r>
              <a:rPr lang="es-MX" sz="1800" b="1" i="0" dirty="0">
                <a:solidFill>
                  <a:schemeClr val="bg1"/>
                </a:solidFill>
                <a:effectLst/>
                <a:latin typeface="Arial" panose="020B0604020202020204" pitchFamily="34" charset="0"/>
                <a:cs typeface="Arial" panose="020B0604020202020204" pitchFamily="34" charset="0"/>
              </a:rPr>
              <a:t>Sería deseable que en la indexación del </a:t>
            </a:r>
            <a:r>
              <a:rPr lang="es-MX" sz="1800" b="1" i="0" dirty="0" err="1">
                <a:solidFill>
                  <a:schemeClr val="bg1"/>
                </a:solidFill>
                <a:effectLst/>
                <a:latin typeface="Arial" panose="020B0604020202020204" pitchFamily="34" charset="0"/>
                <a:cs typeface="Arial" panose="020B0604020202020204" pitchFamily="34" charset="0"/>
              </a:rPr>
              <a:t>dataset</a:t>
            </a:r>
            <a:r>
              <a:rPr lang="es-MX" sz="1800" b="1" i="0" dirty="0">
                <a:solidFill>
                  <a:schemeClr val="bg1"/>
                </a:solidFill>
                <a:effectLst/>
                <a:latin typeface="Arial" panose="020B0604020202020204" pitchFamily="34" charset="0"/>
                <a:cs typeface="Arial" panose="020B0604020202020204" pitchFamily="34" charset="0"/>
              </a:rPr>
              <a:t> luego de tener la entrada correctamente formateada se proceda a su indexación, encontrar el Grupo de Versiones al cual pertenece, para así poder utilizar el Clan de Versiones asociado en la predicción. Dicho de otra manera, se le asigna un Grupo de Versiones a una entrada para saber que otras versiones de distintos años de ese modelo son compatibles con él, pudiendo así utilizar todas las entradas que pertenecen al Clan en la construcción del predictor.</a:t>
            </a:r>
          </a:p>
          <a:p>
            <a:pPr algn="just">
              <a:buFont typeface="Arial" panose="020B0604020202020204" pitchFamily="34" charset="0"/>
              <a:buChar char="•"/>
            </a:pPr>
            <a:r>
              <a:rPr lang="es-MX" sz="1800" b="1" i="0" dirty="0">
                <a:solidFill>
                  <a:schemeClr val="bg1"/>
                </a:solidFill>
                <a:effectLst/>
                <a:latin typeface="Arial" panose="020B0604020202020204" pitchFamily="34" charset="0"/>
                <a:cs typeface="Arial" panose="020B0604020202020204" pitchFamily="34" charset="0"/>
              </a:rPr>
              <a:t>El </a:t>
            </a:r>
            <a:r>
              <a:rPr lang="es-MX" sz="1800" b="1" i="0" dirty="0" err="1">
                <a:solidFill>
                  <a:schemeClr val="bg1"/>
                </a:solidFill>
                <a:effectLst/>
                <a:latin typeface="Arial" panose="020B0604020202020204" pitchFamily="34" charset="0"/>
                <a:cs typeface="Arial" panose="020B0604020202020204" pitchFamily="34" charset="0"/>
              </a:rPr>
              <a:t>dataset</a:t>
            </a:r>
            <a:r>
              <a:rPr lang="es-MX" sz="1800" b="1" i="0" dirty="0">
                <a:solidFill>
                  <a:schemeClr val="bg1"/>
                </a:solidFill>
                <a:effectLst/>
                <a:latin typeface="Arial" panose="020B0604020202020204" pitchFamily="34" charset="0"/>
                <a:cs typeface="Arial" panose="020B0604020202020204" pitchFamily="34" charset="0"/>
              </a:rPr>
              <a:t> para mejorar la eficiencia en la </a:t>
            </a:r>
            <a:r>
              <a:rPr lang="es-MX" sz="1800" b="1" i="0" dirty="0" err="1">
                <a:solidFill>
                  <a:schemeClr val="bg1"/>
                </a:solidFill>
                <a:effectLst/>
                <a:latin typeface="Arial" panose="020B0604020202020204" pitchFamily="34" charset="0"/>
                <a:cs typeface="Arial" panose="020B0604020202020204" pitchFamily="34" charset="0"/>
              </a:rPr>
              <a:t>predidción</a:t>
            </a:r>
            <a:r>
              <a:rPr lang="es-MX" sz="1800" b="1" i="0" dirty="0">
                <a:solidFill>
                  <a:schemeClr val="bg1"/>
                </a:solidFill>
                <a:effectLst/>
                <a:latin typeface="Arial" panose="020B0604020202020204" pitchFamily="34" charset="0"/>
                <a:cs typeface="Arial" panose="020B0604020202020204" pitchFamily="34" charset="0"/>
              </a:rPr>
              <a:t> también sería deseable que se pudiera conseguir más atributos, Para determinar el precio por desgaste de materiales por ejemplo con estos parámetros ya se podría estimar:</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Año de publicación del vehículo (año en que fue ingresada la entrada a la base de datos).</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Año de salida al mercado del vehículo.</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Kilometraje.</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Combustible (0 si es nafta, 1 si es diésel).</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Transmisión (0 si es manual, 1 si es automático).</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Tracción (0 si es 4x2, 1 si es 4x4).</a:t>
            </a:r>
          </a:p>
          <a:p>
            <a:pPr algn="just">
              <a:buFont typeface="+mj-lt"/>
              <a:buAutoNum type="arabicPeriod"/>
            </a:pPr>
            <a:r>
              <a:rPr lang="es-MX" sz="1800" b="1" i="0" dirty="0">
                <a:solidFill>
                  <a:schemeClr val="accent4">
                    <a:lumMod val="60000"/>
                    <a:lumOff val="40000"/>
                  </a:schemeClr>
                </a:solidFill>
                <a:effectLst/>
                <a:latin typeface="Arial" panose="020B0604020202020204" pitchFamily="34" charset="0"/>
                <a:cs typeface="Arial" panose="020B0604020202020204" pitchFamily="34" charset="0"/>
              </a:rPr>
              <a:t>Precio</a:t>
            </a:r>
            <a:r>
              <a:rPr lang="es-MX" sz="1800" b="1" i="0" dirty="0">
                <a:solidFill>
                  <a:schemeClr val="bg1"/>
                </a:solidFill>
                <a:effectLst/>
                <a:latin typeface="Arial" panose="020B0604020202020204" pitchFamily="34" charset="0"/>
                <a:cs typeface="Arial" panose="020B0604020202020204" pitchFamily="34" charset="0"/>
              </a:rPr>
              <a:t>.</a:t>
            </a:r>
          </a:p>
          <a:p>
            <a:pPr algn="just">
              <a:buFont typeface="Arial" panose="020B0604020202020204" pitchFamily="34" charset="0"/>
              <a:buChar char="•"/>
            </a:pPr>
            <a:r>
              <a:rPr lang="es-MX" sz="1800" b="1" i="0" dirty="0">
                <a:solidFill>
                  <a:schemeClr val="bg1"/>
                </a:solidFill>
                <a:effectLst/>
                <a:latin typeface="Arial" panose="020B0604020202020204" pitchFamily="34" charset="0"/>
                <a:cs typeface="Arial" panose="020B0604020202020204" pitchFamily="34" charset="0"/>
              </a:rPr>
              <a:t>El mantenimiento a través del tiempo de grupos y clanes Dado que todos los años se agregan nuevos modelos de autos al mercado, que pueden ser completamente nuevos, o una nueva versión de uno ya existente en el </a:t>
            </a:r>
            <a:r>
              <a:rPr lang="es-MX" sz="1800" b="1" i="0" dirty="0" err="1">
                <a:solidFill>
                  <a:schemeClr val="bg1"/>
                </a:solidFill>
                <a:effectLst/>
                <a:latin typeface="Arial" panose="020B0604020202020204" pitchFamily="34" charset="0"/>
                <a:cs typeface="Arial" panose="020B0604020202020204" pitchFamily="34" charset="0"/>
              </a:rPr>
              <a:t>dataset</a:t>
            </a:r>
            <a:r>
              <a:rPr lang="es-MX" sz="1800" b="1" i="0" dirty="0">
                <a:solidFill>
                  <a:schemeClr val="bg1"/>
                </a:solidFill>
                <a:effectLst/>
                <a:latin typeface="Arial" panose="020B0604020202020204" pitchFamily="34" charset="0"/>
                <a:cs typeface="Arial" panose="020B0604020202020204" pitchFamily="34" charset="0"/>
              </a:rPr>
              <a:t>, esto sugiere que una vez al año, se debe realizar mantenimiento a los clanes definidos el año anterior</a:t>
            </a:r>
          </a:p>
          <a:p>
            <a:endParaRPr lang="es-AR" dirty="0">
              <a:solidFill>
                <a:schemeClr val="bg1"/>
              </a:solidFill>
            </a:endParaRPr>
          </a:p>
          <a:p>
            <a:endParaRPr lang="es-AR" dirty="0"/>
          </a:p>
          <a:p>
            <a:endParaRPr lang="es-AR" dirty="0"/>
          </a:p>
          <a:p>
            <a:endParaRPr lang="es-AR" dirty="0"/>
          </a:p>
        </p:txBody>
      </p:sp>
    </p:spTree>
    <p:extLst>
      <p:ext uri="{BB962C8B-B14F-4D97-AF65-F5344CB8AC3E}">
        <p14:creationId xmlns:p14="http://schemas.microsoft.com/office/powerpoint/2010/main" val="3600535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Google Shape;388;p57">
            <a:extLst>
              <a:ext uri="{FF2B5EF4-FFF2-40B4-BE49-F238E27FC236}">
                <a16:creationId xmlns:a16="http://schemas.microsoft.com/office/drawing/2014/main" id="{EAB0DE13-C911-4AE7-8FA4-AE97E27BDD21}"/>
              </a:ext>
            </a:extLst>
          </p:cNvPr>
          <p:cNvPicPr preferRelativeResize="0"/>
          <p:nvPr/>
        </p:nvPicPr>
        <p:blipFill rotWithShape="1">
          <a:blip r:embed="rId2">
            <a:alphaModFix/>
          </a:blip>
          <a:srcRect/>
          <a:stretch/>
        </p:blipFill>
        <p:spPr>
          <a:xfrm>
            <a:off x="10632855" y="6386828"/>
            <a:ext cx="1186526" cy="330675"/>
          </a:xfrm>
          <a:prstGeom prst="rect">
            <a:avLst/>
          </a:prstGeom>
          <a:noFill/>
          <a:ln>
            <a:noFill/>
          </a:ln>
        </p:spPr>
      </p:pic>
      <p:sp>
        <p:nvSpPr>
          <p:cNvPr id="9" name="CuadroTexto 8">
            <a:extLst>
              <a:ext uri="{FF2B5EF4-FFF2-40B4-BE49-F238E27FC236}">
                <a16:creationId xmlns:a16="http://schemas.microsoft.com/office/drawing/2014/main" id="{A4D6AED1-41C5-4458-AC5F-2F8E3E38CC6B}"/>
              </a:ext>
            </a:extLst>
          </p:cNvPr>
          <p:cNvSpPr txBox="1"/>
          <p:nvPr/>
        </p:nvSpPr>
        <p:spPr>
          <a:xfrm>
            <a:off x="0" y="0"/>
            <a:ext cx="9777046" cy="1015663"/>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6000" i="1" dirty="0">
                <a:solidFill>
                  <a:schemeClr val="accent4">
                    <a:lumMod val="60000"/>
                    <a:lumOff val="40000"/>
                  </a:schemeClr>
                </a:solidFill>
                <a:latin typeface="Anton" panose="02000503000000000000" pitchFamily="2" charset="0"/>
              </a:rPr>
              <a:t>Datos a tener en cuenta</a:t>
            </a:r>
          </a:p>
        </p:txBody>
      </p:sp>
      <p:sp>
        <p:nvSpPr>
          <p:cNvPr id="10" name="CuadroTexto 9">
            <a:extLst>
              <a:ext uri="{FF2B5EF4-FFF2-40B4-BE49-F238E27FC236}">
                <a16:creationId xmlns:a16="http://schemas.microsoft.com/office/drawing/2014/main" id="{ABC91AC9-E4B5-4390-B382-6E86E1D22BBE}"/>
              </a:ext>
            </a:extLst>
          </p:cNvPr>
          <p:cNvSpPr txBox="1"/>
          <p:nvPr/>
        </p:nvSpPr>
        <p:spPr>
          <a:xfrm>
            <a:off x="77323" y="1015663"/>
            <a:ext cx="11742058" cy="5632311"/>
          </a:xfrm>
          <a:prstGeom prst="rect">
            <a:avLst/>
          </a:prstGeom>
          <a:noFill/>
          <a:effectLst>
            <a:outerShdw blurRad="50800" dist="38100" dir="10800000" algn="r" rotWithShape="0">
              <a:prstClr val="black">
                <a:alpha val="40000"/>
              </a:prstClr>
            </a:outerShdw>
          </a:effectLst>
        </p:spPr>
        <p:txBody>
          <a:bodyPr wrap="square" rtlCol="0">
            <a:spAutoFit/>
          </a:bodyPr>
          <a:lstStyle/>
          <a:p>
            <a:endParaRPr lang="es-AR" dirty="0"/>
          </a:p>
          <a:p>
            <a:pPr algn="just"/>
            <a:r>
              <a:rPr lang="es-MX" b="1" i="0" dirty="0">
                <a:solidFill>
                  <a:schemeClr val="accent4">
                    <a:lumMod val="60000"/>
                    <a:lumOff val="40000"/>
                  </a:schemeClr>
                </a:solidFill>
                <a:effectLst/>
                <a:latin typeface="Helvetica Neue"/>
              </a:rPr>
              <a:t>**Es mi opinión que en </a:t>
            </a:r>
            <a:r>
              <a:rPr lang="es-MX" b="1" i="0" dirty="0" err="1">
                <a:solidFill>
                  <a:schemeClr val="accent4">
                    <a:lumMod val="60000"/>
                    <a:lumOff val="40000"/>
                  </a:schemeClr>
                </a:solidFill>
                <a:effectLst/>
                <a:latin typeface="Helvetica Neue"/>
              </a:rPr>
              <a:t>Latam</a:t>
            </a:r>
            <a:r>
              <a:rPr lang="es-MX" b="1" i="0" dirty="0">
                <a:solidFill>
                  <a:schemeClr val="accent4">
                    <a:lumMod val="60000"/>
                    <a:lumOff val="40000"/>
                  </a:schemeClr>
                </a:solidFill>
                <a:effectLst/>
                <a:latin typeface="Helvetica Neue"/>
              </a:rPr>
              <a:t> , la demanda de autos usados se debe en gran parte a la escases de mercado y a los altos precios de autos 0km, lo que mueve a que la demanda por los autos usados sea estable y constante, ya que en su gran mayoría, los consumidores no son propensos a reemplazar sus autos usados por una unidad nueva, ya sea por su alta carga impositiva, o al alto costo de mantenimiento habitual de los mismos, o no menos importante, por el valor en sí de una unidad 0km, sino que por el contrario, se ven motivados a reemplazar los que poseen, por unidades menos desgastadas o de menos años de vida útil. Otro factor a tener en cuenta, es las economías regionales </a:t>
            </a:r>
            <a:r>
              <a:rPr lang="es-MX" b="1" i="0" dirty="0" err="1">
                <a:solidFill>
                  <a:schemeClr val="accent4">
                    <a:lumMod val="60000"/>
                    <a:lumOff val="40000"/>
                  </a:schemeClr>
                </a:solidFill>
                <a:effectLst/>
                <a:latin typeface="Helvetica Neue"/>
              </a:rPr>
              <a:t>bi-monetarias</a:t>
            </a:r>
            <a:r>
              <a:rPr lang="es-MX" b="1" i="0" dirty="0">
                <a:solidFill>
                  <a:schemeClr val="accent4">
                    <a:lumMod val="60000"/>
                    <a:lumOff val="40000"/>
                  </a:schemeClr>
                </a:solidFill>
                <a:effectLst/>
                <a:latin typeface="Helvetica Neue"/>
              </a:rPr>
              <a:t>, la moneda de curso legal del país, no es la que determine el precio de mercado, sino que en casi todos los casos, el que genera estos cambios es la divisa del </a:t>
            </a:r>
            <a:r>
              <a:rPr lang="es-MX" b="1" i="0" dirty="0" err="1">
                <a:solidFill>
                  <a:schemeClr val="accent4">
                    <a:lumMod val="60000"/>
                    <a:lumOff val="40000"/>
                  </a:schemeClr>
                </a:solidFill>
                <a:effectLst/>
                <a:latin typeface="Helvetica Neue"/>
              </a:rPr>
              <a:t>dolar</a:t>
            </a:r>
            <a:r>
              <a:rPr lang="es-MX" b="1" i="0" dirty="0">
                <a:solidFill>
                  <a:schemeClr val="accent4">
                    <a:lumMod val="60000"/>
                    <a:lumOff val="40000"/>
                  </a:schemeClr>
                </a:solidFill>
                <a:effectLst/>
                <a:latin typeface="Helvetica Neue"/>
              </a:rPr>
              <a:t>, es oportuno aclarar que no tanto como al caso Argentino que estamos arraigados, y regidos por la el dólar desde hace décadas , estas observaciones hacen que me permita destacar que el presente </a:t>
            </a:r>
            <a:r>
              <a:rPr lang="es-MX" b="1" i="0" dirty="0" err="1">
                <a:solidFill>
                  <a:schemeClr val="accent4">
                    <a:lumMod val="60000"/>
                    <a:lumOff val="40000"/>
                  </a:schemeClr>
                </a:solidFill>
                <a:effectLst/>
                <a:latin typeface="Helvetica Neue"/>
              </a:rPr>
              <a:t>dataset</a:t>
            </a:r>
            <a:r>
              <a:rPr lang="es-MX" b="1" i="0" dirty="0">
                <a:solidFill>
                  <a:schemeClr val="accent4">
                    <a:lumMod val="60000"/>
                    <a:lumOff val="40000"/>
                  </a:schemeClr>
                </a:solidFill>
                <a:effectLst/>
                <a:latin typeface="Helvetica Neue"/>
              </a:rPr>
              <a:t>, es de mucha utilidad para generar un precio de referencia, junto con otros parámetros como la base impositiva de automotores, y el ajuste por inflación. Junto con otros parámetros de desgaste del automotor. Podemos ejemplificar que las empresas que se dedican a auditar a unidades de negocios provenientes de países del norte, los parámetros de amortización de flotas de vehículos, por citar un ejemplo, mediante pruebas globales de bienes de uso, pueden bien usar los valores que se recolectaron, para verificar por control por oposición, que el precio de las unidades usadas que se deprecian, y sean objeto de análisis, sean correctamente imputados a los valores que corresponde</a:t>
            </a:r>
            <a:endParaRPr lang="es-AR" b="1" dirty="0">
              <a:solidFill>
                <a:schemeClr val="accent4">
                  <a:lumMod val="60000"/>
                  <a:lumOff val="40000"/>
                </a:schemeClr>
              </a:solidFill>
            </a:endParaRPr>
          </a:p>
          <a:p>
            <a:endParaRPr lang="es-AR" dirty="0"/>
          </a:p>
        </p:txBody>
      </p:sp>
    </p:spTree>
    <p:extLst>
      <p:ext uri="{BB962C8B-B14F-4D97-AF65-F5344CB8AC3E}">
        <p14:creationId xmlns:p14="http://schemas.microsoft.com/office/powerpoint/2010/main" val="2642765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C66"/>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0EBEF8-CF72-485B-8D2A-D52241CBBEB8}"/>
              </a:ext>
            </a:extLst>
          </p:cNvPr>
          <p:cNvSpPr txBox="1"/>
          <p:nvPr/>
        </p:nvSpPr>
        <p:spPr>
          <a:xfrm>
            <a:off x="1584512" y="3429000"/>
            <a:ext cx="9022976" cy="1323439"/>
          </a:xfrm>
          <a:prstGeom prst="rect">
            <a:avLst/>
          </a:prstGeom>
          <a:noFill/>
          <a:effectLst>
            <a:outerShdw blurRad="50800" dist="38100" dir="10800000" algn="r" rotWithShape="0">
              <a:prstClr val="black">
                <a:alpha val="40000"/>
              </a:prstClr>
            </a:outerShdw>
          </a:effectLst>
        </p:spPr>
        <p:txBody>
          <a:bodyPr wrap="square" rtlCol="0">
            <a:spAutoFit/>
          </a:bodyPr>
          <a:lstStyle/>
          <a:p>
            <a:r>
              <a:rPr lang="es-AR" sz="8000" b="1" i="1" dirty="0">
                <a:latin typeface="Anton" panose="02000503000000000000" pitchFamily="2" charset="0"/>
              </a:rPr>
              <a:t>MUCHAS GRACIAS!!!!!</a:t>
            </a:r>
          </a:p>
        </p:txBody>
      </p:sp>
      <p:sp>
        <p:nvSpPr>
          <p:cNvPr id="4" name="CuadroTexto 3">
            <a:extLst>
              <a:ext uri="{FF2B5EF4-FFF2-40B4-BE49-F238E27FC236}">
                <a16:creationId xmlns:a16="http://schemas.microsoft.com/office/drawing/2014/main" id="{99DB4366-4BED-492F-B6DE-384BE99EC6B5}"/>
              </a:ext>
            </a:extLst>
          </p:cNvPr>
          <p:cNvSpPr txBox="1"/>
          <p:nvPr/>
        </p:nvSpPr>
        <p:spPr>
          <a:xfrm>
            <a:off x="0" y="1735745"/>
            <a:ext cx="11483789" cy="1323439"/>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8000" i="1" normalizeH="1" dirty="0">
                <a:latin typeface="Anton" panose="02000503000000000000" pitchFamily="2" charset="0"/>
              </a:rPr>
              <a:t>FIN</a:t>
            </a:r>
          </a:p>
        </p:txBody>
      </p:sp>
      <p:pic>
        <p:nvPicPr>
          <p:cNvPr id="5" name="Google Shape;388;p57">
            <a:extLst>
              <a:ext uri="{FF2B5EF4-FFF2-40B4-BE49-F238E27FC236}">
                <a16:creationId xmlns:a16="http://schemas.microsoft.com/office/drawing/2014/main" id="{B4E7B108-5228-4066-840F-66F37A0DD333}"/>
              </a:ext>
            </a:extLst>
          </p:cNvPr>
          <p:cNvPicPr preferRelativeResize="0"/>
          <p:nvPr/>
        </p:nvPicPr>
        <p:blipFill rotWithShape="1">
          <a:blip r:embed="rId2">
            <a:alphaModFix/>
          </a:blip>
          <a:srcRect/>
          <a:stretch/>
        </p:blipFill>
        <p:spPr>
          <a:xfrm>
            <a:off x="10090567" y="6212834"/>
            <a:ext cx="1582035" cy="440900"/>
          </a:xfrm>
          <a:prstGeom prst="rect">
            <a:avLst/>
          </a:prstGeom>
          <a:noFill/>
          <a:ln>
            <a:noFill/>
          </a:ln>
        </p:spPr>
      </p:pic>
    </p:spTree>
    <p:extLst>
      <p:ext uri="{BB962C8B-B14F-4D97-AF65-F5344CB8AC3E}">
        <p14:creationId xmlns:p14="http://schemas.microsoft.com/office/powerpoint/2010/main" val="1528719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sp>
        <p:nvSpPr>
          <p:cNvPr id="387" name="Google Shape;387;p57"/>
          <p:cNvSpPr txBox="1"/>
          <p:nvPr/>
        </p:nvSpPr>
        <p:spPr>
          <a:xfrm>
            <a:off x="1499536" y="0"/>
            <a:ext cx="8464000" cy="1318800"/>
          </a:xfrm>
          <a:prstGeom prst="rect">
            <a:avLst/>
          </a:prstGeom>
          <a:noFill/>
          <a:ln>
            <a:noFill/>
          </a:ln>
          <a:effectLst>
            <a:outerShdw blurRad="50800" dist="38100" dir="10800000" algn="r" rotWithShape="0">
              <a:prstClr val="black">
                <a:alpha val="40000"/>
              </a:prstClr>
            </a:outerShdw>
          </a:effectLst>
        </p:spPr>
        <p:txBody>
          <a:bodyPr spcFirstLastPara="1" wrap="square" lIns="121900" tIns="121900" rIns="121900" bIns="121900" anchor="ctr" anchorCtr="0">
            <a:noAutofit/>
          </a:bodyPr>
          <a:lstStyle/>
          <a:p>
            <a:pPr algn="ctr">
              <a:buClr>
                <a:srgbClr val="000000"/>
              </a:buClr>
              <a:buSzPts val="3600"/>
            </a:pPr>
            <a:r>
              <a:rPr lang="es-MX" sz="4000" i="1" dirty="0">
                <a:solidFill>
                  <a:srgbClr val="121212"/>
                </a:solidFill>
                <a:latin typeface="Anton"/>
                <a:ea typeface="Anton"/>
                <a:cs typeface="Anton"/>
                <a:sym typeface="Anton"/>
              </a:rPr>
              <a:t>DATASET</a:t>
            </a:r>
          </a:p>
          <a:p>
            <a:pPr algn="ctr">
              <a:buClr>
                <a:srgbClr val="000000"/>
              </a:buClr>
              <a:buSzPts val="3600"/>
            </a:pPr>
            <a:endParaRPr sz="4800" i="1" dirty="0">
              <a:solidFill>
                <a:srgbClr val="121212"/>
              </a:solidFill>
              <a:latin typeface="Anton"/>
              <a:ea typeface="Anton"/>
              <a:cs typeface="Anton"/>
              <a:sym typeface="Anton"/>
            </a:endParaRPr>
          </a:p>
        </p:txBody>
      </p:sp>
      <p:pic>
        <p:nvPicPr>
          <p:cNvPr id="388" name="Google Shape;388;p57"/>
          <p:cNvPicPr preferRelativeResize="0"/>
          <p:nvPr/>
        </p:nvPicPr>
        <p:blipFill rotWithShape="1">
          <a:blip r:embed="rId3">
            <a:alphaModFix/>
          </a:blip>
          <a:srcRect/>
          <a:stretch/>
        </p:blipFill>
        <p:spPr>
          <a:xfrm>
            <a:off x="10090567" y="6212834"/>
            <a:ext cx="1582035" cy="440900"/>
          </a:xfrm>
          <a:prstGeom prst="rect">
            <a:avLst/>
          </a:prstGeom>
          <a:noFill/>
          <a:ln>
            <a:noFill/>
          </a:ln>
        </p:spPr>
      </p:pic>
      <p:pic>
        <p:nvPicPr>
          <p:cNvPr id="4" name="Imagen 3">
            <a:extLst>
              <a:ext uri="{FF2B5EF4-FFF2-40B4-BE49-F238E27FC236}">
                <a16:creationId xmlns:a16="http://schemas.microsoft.com/office/drawing/2014/main" id="{A8B8FC9F-35AE-4EBC-9FBF-B29F5E58B767}"/>
              </a:ext>
            </a:extLst>
          </p:cNvPr>
          <p:cNvPicPr>
            <a:picLocks noChangeAspect="1"/>
          </p:cNvPicPr>
          <p:nvPr/>
        </p:nvPicPr>
        <p:blipFill>
          <a:blip r:embed="rId4"/>
          <a:stretch>
            <a:fillRect/>
          </a:stretch>
        </p:blipFill>
        <p:spPr>
          <a:xfrm>
            <a:off x="1802976" y="496711"/>
            <a:ext cx="7623246" cy="6269966"/>
          </a:xfrm>
          <a:prstGeom prst="rect">
            <a:avLst/>
          </a:prstGeom>
        </p:spPr>
      </p:pic>
    </p:spTree>
    <p:extLst>
      <p:ext uri="{BB962C8B-B14F-4D97-AF65-F5344CB8AC3E}">
        <p14:creationId xmlns:p14="http://schemas.microsoft.com/office/powerpoint/2010/main" val="177767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878315" y="2350807"/>
            <a:ext cx="1515386" cy="1200329"/>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1 paso</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47906"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Data clearing e </a:t>
            </a:r>
            <a:r>
              <a:rPr lang="en-US" sz="1400" dirty="0" err="1">
                <a:solidFill>
                  <a:schemeClr val="bg2">
                    <a:lumMod val="50000"/>
                  </a:schemeClr>
                </a:solidFill>
                <a:latin typeface="Century Gothic" panose="020B0502020202020204" pitchFamily="34" charset="0"/>
              </a:rPr>
              <a:t>importación</a:t>
            </a:r>
            <a:r>
              <a:rPr lang="en-US" sz="1400" dirty="0">
                <a:solidFill>
                  <a:schemeClr val="bg2">
                    <a:lumMod val="50000"/>
                  </a:schemeClr>
                </a:solidFill>
                <a:latin typeface="Century Gothic" panose="020B0502020202020204" pitchFamily="34" charset="0"/>
              </a:rPr>
              <a:t> de </a:t>
            </a:r>
            <a:r>
              <a:rPr lang="en-US" sz="1400" dirty="0" err="1">
                <a:solidFill>
                  <a:schemeClr val="bg2">
                    <a:lumMod val="50000"/>
                  </a:schemeClr>
                </a:solidFill>
                <a:latin typeface="Century Gothic" panose="020B0502020202020204" pitchFamily="34" charset="0"/>
              </a:rPr>
              <a:t>datos</a:t>
            </a:r>
            <a:endParaRPr lang="en-US" sz="1400" dirty="0">
              <a:solidFill>
                <a:schemeClr val="bg2">
                  <a:lumMod val="50000"/>
                </a:schemeClr>
              </a:solidFill>
              <a:latin typeface="Century Gothic" panose="020B0502020202020204" pitchFamily="34" charset="0"/>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297ECE7-7E0E-48D0-9C27-6FB0E3DB79DD}"/>
              </a:ext>
            </a:extLst>
          </p:cNvPr>
          <p:cNvSpPr txBox="1"/>
          <p:nvPr/>
        </p:nvSpPr>
        <p:spPr>
          <a:xfrm>
            <a:off x="3090963" y="4382611"/>
            <a:ext cx="1515386" cy="1200329"/>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2 paso</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700522" y="1926108"/>
            <a:ext cx="3201043" cy="523220"/>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Análisis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exploratorio</a:t>
            </a:r>
            <a:r>
              <a:rPr lang="en-US" sz="1400" dirty="0">
                <a:solidFill>
                  <a:schemeClr val="bg2">
                    <a:lumMod val="50000"/>
                  </a:schemeClr>
                </a:solidFill>
                <a:latin typeface="Century Gothic" panose="020B0502020202020204" pitchFamily="34" charset="0"/>
              </a:rPr>
              <a:t> de </a:t>
            </a:r>
            <a:r>
              <a:rPr lang="en-US" sz="1400" dirty="0" err="1">
                <a:solidFill>
                  <a:schemeClr val="bg2">
                    <a:lumMod val="50000"/>
                  </a:schemeClr>
                </a:solidFill>
                <a:latin typeface="Century Gothic" panose="020B0502020202020204" pitchFamily="34" charset="0"/>
              </a:rPr>
              <a:t>Datos</a:t>
            </a:r>
            <a:endParaRPr lang="en-US" sz="1400" dirty="0">
              <a:solidFill>
                <a:schemeClr val="bg2">
                  <a:lumMod val="50000"/>
                </a:schemeClr>
              </a:solidFill>
              <a:latin typeface="Century Gothic" panose="020B0502020202020204" pitchFamily="34" charset="0"/>
            </a:endParaRPr>
          </a:p>
          <a:p>
            <a:r>
              <a:rPr lang="en-US" sz="1400" dirty="0">
                <a:solidFill>
                  <a:schemeClr val="bg2">
                    <a:lumMod val="50000"/>
                  </a:schemeClr>
                </a:solidFill>
                <a:latin typeface="Century Gothic" panose="020B0502020202020204" pitchFamily="34" charset="0"/>
              </a:rPr>
              <a:t>16 </a:t>
            </a:r>
            <a:r>
              <a:rPr lang="en-US" sz="1400" dirty="0" err="1">
                <a:solidFill>
                  <a:schemeClr val="bg2">
                    <a:lumMod val="50000"/>
                  </a:schemeClr>
                </a:solidFill>
                <a:latin typeface="Century Gothic" panose="020B0502020202020204" pitchFamily="34" charset="0"/>
              </a:rPr>
              <a:t>atributos</a:t>
            </a:r>
            <a:r>
              <a:rPr lang="en-US" sz="1400" dirty="0">
                <a:solidFill>
                  <a:schemeClr val="bg2">
                    <a:lumMod val="50000"/>
                  </a:schemeClr>
                </a:solidFill>
                <a:latin typeface="Century Gothic" panose="020B0502020202020204" pitchFamily="34" charset="0"/>
              </a:rPr>
              <a:t> y 11914 </a:t>
            </a:r>
            <a:r>
              <a:rPr lang="en-US" sz="1400" dirty="0" err="1">
                <a:solidFill>
                  <a:schemeClr val="bg2">
                    <a:lumMod val="50000"/>
                  </a:schemeClr>
                </a:solidFill>
                <a:latin typeface="Century Gothic" panose="020B0502020202020204" pitchFamily="34" charset="0"/>
              </a:rPr>
              <a:t>filas</a:t>
            </a:r>
            <a:endParaRPr lang="en-US" sz="1400" dirty="0">
              <a:solidFill>
                <a:schemeClr val="bg2">
                  <a:lumMod val="50000"/>
                </a:schemeClr>
              </a:solidFill>
              <a:latin typeface="Century Gothic" panose="020B0502020202020204"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BE7D141-E60D-4B00-AA4B-1F588212DCAD}"/>
              </a:ext>
            </a:extLst>
          </p:cNvPr>
          <p:cNvSpPr txBox="1"/>
          <p:nvPr/>
        </p:nvSpPr>
        <p:spPr>
          <a:xfrm>
            <a:off x="5343538" y="2477833"/>
            <a:ext cx="1515386" cy="1200329"/>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3 paso</a:t>
            </a:r>
          </a:p>
        </p:txBody>
      </p:sp>
      <p:sp>
        <p:nvSpPr>
          <p:cNvPr id="35" name="TextBox 34">
            <a:extLst>
              <a:ext uri="{FF2B5EF4-FFF2-40B4-BE49-F238E27FC236}">
                <a16:creationId xmlns:a16="http://schemas.microsoft.com/office/drawing/2014/main" id="{0A5C5A36-EC92-462F-BB70-6A797D63B1DD}"/>
              </a:ext>
            </a:extLst>
          </p:cNvPr>
          <p:cNvSpPr txBox="1"/>
          <p:nvPr/>
        </p:nvSpPr>
        <p:spPr>
          <a:xfrm>
            <a:off x="4593649" y="5501385"/>
            <a:ext cx="3806666" cy="738664"/>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Análisis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gráfico</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Univariado</a:t>
            </a:r>
            <a:r>
              <a:rPr lang="en-US" sz="1400" dirty="0">
                <a:solidFill>
                  <a:schemeClr val="bg2">
                    <a:lumMod val="50000"/>
                  </a:schemeClr>
                </a:solidFill>
                <a:latin typeface="Century Gothic" panose="020B0502020202020204" pitchFamily="34" charset="0"/>
              </a:rPr>
              <a:t> Bi-</a:t>
            </a:r>
            <a:r>
              <a:rPr lang="en-US" sz="1400" dirty="0" err="1">
                <a:solidFill>
                  <a:schemeClr val="bg2">
                    <a:lumMod val="50000"/>
                  </a:schemeClr>
                </a:solidFill>
                <a:latin typeface="Century Gothic" panose="020B0502020202020204" pitchFamily="34" charset="0"/>
              </a:rPr>
              <a:t>Multivariado</a:t>
            </a:r>
            <a:r>
              <a:rPr lang="en-US" sz="1400" dirty="0">
                <a:solidFill>
                  <a:schemeClr val="bg2">
                    <a:lumMod val="50000"/>
                  </a:schemeClr>
                </a:solidFill>
                <a:latin typeface="Century Gothic" panose="020B0502020202020204" pitchFamily="34" charset="0"/>
              </a:rPr>
              <a:t> para </a:t>
            </a:r>
            <a:r>
              <a:rPr lang="en-US" sz="1400" dirty="0" err="1">
                <a:solidFill>
                  <a:schemeClr val="bg2">
                    <a:lumMod val="50000"/>
                  </a:schemeClr>
                </a:solidFill>
                <a:latin typeface="Century Gothic" panose="020B0502020202020204" pitchFamily="34" charset="0"/>
              </a:rPr>
              <a:t>conocer</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el</a:t>
            </a:r>
            <a:r>
              <a:rPr lang="en-US" sz="1400" dirty="0">
                <a:solidFill>
                  <a:schemeClr val="bg2">
                    <a:lumMod val="50000"/>
                  </a:schemeClr>
                </a:solidFill>
                <a:latin typeface="Century Gothic" panose="020B0502020202020204" pitchFamily="34" charset="0"/>
              </a:rPr>
              <a:t> dataset </a:t>
            </a:r>
            <a:r>
              <a:rPr lang="en-US" sz="1400" dirty="0" err="1">
                <a:solidFill>
                  <a:schemeClr val="bg2">
                    <a:lumMod val="50000"/>
                  </a:schemeClr>
                </a:solidFill>
                <a:latin typeface="Century Gothic" panose="020B0502020202020204" pitchFamily="34" charset="0"/>
              </a:rPr>
              <a:t>reconocer</a:t>
            </a:r>
            <a:r>
              <a:rPr lang="en-US" sz="1400" dirty="0">
                <a:solidFill>
                  <a:schemeClr val="bg2">
                    <a:lumMod val="50000"/>
                  </a:schemeClr>
                </a:solidFill>
                <a:latin typeface="Century Gothic" panose="020B0502020202020204" pitchFamily="34" charset="0"/>
              </a:rPr>
              <a:t> outliers y missing values</a:t>
            </a: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5F62DC2-C651-4B22-B4CB-1846861868F6}"/>
              </a:ext>
            </a:extLst>
          </p:cNvPr>
          <p:cNvSpPr txBox="1"/>
          <p:nvPr/>
        </p:nvSpPr>
        <p:spPr>
          <a:xfrm>
            <a:off x="7608145" y="4382611"/>
            <a:ext cx="1515386" cy="1200329"/>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4 paso</a:t>
            </a:r>
          </a:p>
        </p:txBody>
      </p:sp>
      <p:sp>
        <p:nvSpPr>
          <p:cNvPr id="52" name="TextBox 51">
            <a:extLst>
              <a:ext uri="{FF2B5EF4-FFF2-40B4-BE49-F238E27FC236}">
                <a16:creationId xmlns:a16="http://schemas.microsoft.com/office/drawing/2014/main" id="{44337E62-7F21-4CD3-9B0D-507A64DF7728}"/>
              </a:ext>
            </a:extLst>
          </p:cNvPr>
          <p:cNvSpPr txBox="1"/>
          <p:nvPr/>
        </p:nvSpPr>
        <p:spPr>
          <a:xfrm>
            <a:off x="6578802" y="1750082"/>
            <a:ext cx="3857077" cy="954107"/>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Se </a:t>
            </a:r>
            <a:r>
              <a:rPr lang="en-US" sz="1400" dirty="0" err="1">
                <a:solidFill>
                  <a:schemeClr val="bg2">
                    <a:lumMod val="50000"/>
                  </a:schemeClr>
                </a:solidFill>
                <a:latin typeface="Century Gothic" panose="020B0502020202020204" pitchFamily="34" charset="0"/>
              </a:rPr>
              <a:t>elimina</a:t>
            </a:r>
            <a:r>
              <a:rPr lang="en-US" sz="1400" dirty="0">
                <a:solidFill>
                  <a:schemeClr val="bg2">
                    <a:lumMod val="50000"/>
                  </a:schemeClr>
                </a:solidFill>
                <a:latin typeface="Century Gothic" panose="020B0502020202020204" pitchFamily="34" charset="0"/>
              </a:rPr>
              <a:t> las </a:t>
            </a:r>
            <a:r>
              <a:rPr lang="en-US" sz="1400" dirty="0" err="1">
                <a:solidFill>
                  <a:schemeClr val="bg2">
                    <a:lumMod val="50000"/>
                  </a:schemeClr>
                </a:solidFill>
                <a:latin typeface="Century Gothic" panose="020B0502020202020204" pitchFamily="34" charset="0"/>
              </a:rPr>
              <a:t>filas</a:t>
            </a:r>
            <a:r>
              <a:rPr lang="en-US" sz="1400" dirty="0">
                <a:solidFill>
                  <a:schemeClr val="bg2">
                    <a:lumMod val="50000"/>
                  </a:schemeClr>
                </a:solidFill>
                <a:latin typeface="Century Gothic" panose="020B0502020202020204" pitchFamily="34" charset="0"/>
              </a:rPr>
              <a:t> nan y </a:t>
            </a:r>
            <a:r>
              <a:rPr lang="en-US" sz="1400" dirty="0" err="1">
                <a:solidFill>
                  <a:schemeClr val="bg2">
                    <a:lumMod val="50000"/>
                  </a:schemeClr>
                </a:solidFill>
                <a:latin typeface="Century Gothic" panose="020B0502020202020204" pitchFamily="34" charset="0"/>
              </a:rPr>
              <a:t>columnas</a:t>
            </a:r>
            <a:r>
              <a:rPr lang="en-US" sz="1400" dirty="0">
                <a:solidFill>
                  <a:schemeClr val="bg2">
                    <a:lumMod val="50000"/>
                  </a:schemeClr>
                </a:solidFill>
                <a:latin typeface="Century Gothic" panose="020B0502020202020204" pitchFamily="34" charset="0"/>
              </a:rPr>
              <a:t> que no son de </a:t>
            </a:r>
            <a:r>
              <a:rPr lang="en-US" sz="1400" dirty="0" err="1">
                <a:solidFill>
                  <a:schemeClr val="bg2">
                    <a:lumMod val="50000"/>
                  </a:schemeClr>
                </a:solidFill>
                <a:latin typeface="Century Gothic" panose="020B0502020202020204" pitchFamily="34" charset="0"/>
              </a:rPr>
              <a:t>interés</a:t>
            </a:r>
            <a:r>
              <a:rPr lang="en-US" sz="1400" dirty="0">
                <a:solidFill>
                  <a:schemeClr val="bg2">
                    <a:lumMod val="50000"/>
                  </a:schemeClr>
                </a:solidFill>
                <a:latin typeface="Century Gothic" panose="020B0502020202020204" pitchFamily="34" charset="0"/>
              </a:rPr>
              <a:t> hay 720 </a:t>
            </a:r>
            <a:r>
              <a:rPr lang="en-US" sz="1400" dirty="0" err="1">
                <a:solidFill>
                  <a:schemeClr val="bg2">
                    <a:lumMod val="50000"/>
                  </a:schemeClr>
                </a:solidFill>
                <a:latin typeface="Century Gothic" panose="020B0502020202020204" pitchFamily="34" charset="0"/>
              </a:rPr>
              <a:t>filas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duplicadas</a:t>
            </a:r>
            <a:r>
              <a:rPr lang="en-US" sz="1400" dirty="0">
                <a:solidFill>
                  <a:schemeClr val="bg2">
                    <a:lumMod val="50000"/>
                  </a:schemeClr>
                </a:solidFill>
                <a:latin typeface="Century Gothic" panose="020B0502020202020204" pitchFamily="34" charset="0"/>
              </a:rPr>
              <a:t> Tambien se filtra </a:t>
            </a:r>
            <a:r>
              <a:rPr lang="en-US" sz="1400" dirty="0" err="1">
                <a:solidFill>
                  <a:schemeClr val="bg2">
                    <a:lumMod val="50000"/>
                  </a:schemeClr>
                </a:solidFill>
                <a:latin typeface="Century Gothic" panose="020B0502020202020204" pitchFamily="34" charset="0"/>
              </a:rPr>
              <a:t>valorres</a:t>
            </a:r>
            <a:r>
              <a:rPr lang="en-US" sz="1400" dirty="0">
                <a:solidFill>
                  <a:schemeClr val="bg2">
                    <a:lumMod val="50000"/>
                  </a:schemeClr>
                </a:solidFill>
                <a:latin typeface="Century Gothic" panose="020B0502020202020204" pitchFamily="34" charset="0"/>
              </a:rPr>
              <a:t> &gt;=50k de la variable </a:t>
            </a:r>
            <a:r>
              <a:rPr lang="en-US" sz="1400" dirty="0" err="1">
                <a:solidFill>
                  <a:schemeClr val="bg2">
                    <a:lumMod val="50000"/>
                  </a:schemeClr>
                </a:solidFill>
                <a:latin typeface="Century Gothic" panose="020B0502020202020204" pitchFamily="34" charset="0"/>
              </a:rPr>
              <a:t>msrp</a:t>
            </a:r>
            <a:endParaRPr lang="en-US" sz="1400" dirty="0">
              <a:solidFill>
                <a:schemeClr val="bg2">
                  <a:lumMod val="50000"/>
                </a:schemeClr>
              </a:solidFill>
              <a:latin typeface="Century Gothic" panose="020B0502020202020204" pitchFamily="34" charset="0"/>
            </a:endParaRP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93BBA26-6FB6-4EDA-AE7C-332D388F6619}"/>
              </a:ext>
            </a:extLst>
          </p:cNvPr>
          <p:cNvSpPr txBox="1"/>
          <p:nvPr/>
        </p:nvSpPr>
        <p:spPr>
          <a:xfrm>
            <a:off x="9798299" y="2531275"/>
            <a:ext cx="1515386" cy="1200329"/>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5 paso</a:t>
            </a:r>
          </a:p>
        </p:txBody>
      </p:sp>
      <p:sp>
        <p:nvSpPr>
          <p:cNvPr id="61" name="TextBox 60">
            <a:extLst>
              <a:ext uri="{FF2B5EF4-FFF2-40B4-BE49-F238E27FC236}">
                <a16:creationId xmlns:a16="http://schemas.microsoft.com/office/drawing/2014/main" id="{8710CEB2-4E11-44C6-A201-5DCB3EA9A265}"/>
              </a:ext>
            </a:extLst>
          </p:cNvPr>
          <p:cNvSpPr txBox="1"/>
          <p:nvPr/>
        </p:nvSpPr>
        <p:spPr>
          <a:xfrm>
            <a:off x="8461089" y="5467003"/>
            <a:ext cx="3905960" cy="954107"/>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Mediante </a:t>
            </a:r>
            <a:r>
              <a:rPr lang="en-US" sz="1400" dirty="0" err="1">
                <a:solidFill>
                  <a:schemeClr val="bg2">
                    <a:lumMod val="50000"/>
                  </a:schemeClr>
                </a:solidFill>
                <a:latin typeface="Century Gothic" panose="020B0502020202020204" pitchFamily="34" charset="0"/>
              </a:rPr>
              <a:t>graficos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verificamos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como</a:t>
            </a:r>
            <a:r>
              <a:rPr lang="en-US" sz="1400" dirty="0">
                <a:solidFill>
                  <a:schemeClr val="bg2">
                    <a:lumMod val="50000"/>
                  </a:schemeClr>
                </a:solidFill>
                <a:latin typeface="Century Gothic" panose="020B0502020202020204" pitchFamily="34" charset="0"/>
              </a:rPr>
              <a:t> se </a:t>
            </a:r>
            <a:r>
              <a:rPr lang="en-US" sz="1400" dirty="0" err="1">
                <a:solidFill>
                  <a:schemeClr val="bg2">
                    <a:lumMod val="50000"/>
                  </a:schemeClr>
                </a:solidFill>
                <a:latin typeface="Century Gothic" panose="020B0502020202020204" pitchFamily="34" charset="0"/>
              </a:rPr>
              <a:t>comporta</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el</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precio</a:t>
            </a:r>
            <a:r>
              <a:rPr lang="en-US" sz="1400" dirty="0">
                <a:solidFill>
                  <a:schemeClr val="bg2">
                    <a:lumMod val="50000"/>
                  </a:schemeClr>
                </a:solidFill>
                <a:latin typeface="Century Gothic" panose="020B0502020202020204" pitchFamily="34" charset="0"/>
              </a:rPr>
              <a:t> y se decide </a:t>
            </a:r>
            <a:r>
              <a:rPr lang="en-US" sz="1400" dirty="0" err="1">
                <a:solidFill>
                  <a:schemeClr val="bg2">
                    <a:lumMod val="50000"/>
                  </a:schemeClr>
                </a:solidFill>
                <a:latin typeface="Century Gothic" panose="020B0502020202020204" pitchFamily="34" charset="0"/>
              </a:rPr>
              <a:t>agruparlo</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en</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rangos</a:t>
            </a:r>
            <a:r>
              <a:rPr lang="en-US" sz="1400" dirty="0">
                <a:solidFill>
                  <a:schemeClr val="bg2">
                    <a:lumMod val="50000"/>
                  </a:schemeClr>
                </a:solidFill>
                <a:latin typeface="Century Gothic" panose="020B0502020202020204" pitchFamily="34" charset="0"/>
              </a:rPr>
              <a:t> para </a:t>
            </a:r>
            <a:r>
              <a:rPr lang="en-US" sz="1400" dirty="0" err="1">
                <a:solidFill>
                  <a:schemeClr val="bg2">
                    <a:lumMod val="50000"/>
                  </a:schemeClr>
                </a:solidFill>
                <a:latin typeface="Century Gothic" panose="020B0502020202020204" pitchFamily="34" charset="0"/>
              </a:rPr>
              <a:t>su</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mejor</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visualización</a:t>
            </a:r>
            <a:r>
              <a:rPr lang="en-US" sz="1400" dirty="0">
                <a:solidFill>
                  <a:schemeClr val="bg2">
                    <a:lumMod val="50000"/>
                  </a:schemeClr>
                </a:solidFill>
                <a:latin typeface="Century Gothic" panose="020B0502020202020204" pitchFamily="34" charset="0"/>
              </a:rPr>
              <a:t> y </a:t>
            </a:r>
            <a:r>
              <a:rPr lang="en-US" sz="1400" dirty="0" err="1">
                <a:solidFill>
                  <a:schemeClr val="bg2">
                    <a:lumMod val="50000"/>
                  </a:schemeClr>
                </a:solidFill>
                <a:latin typeface="Century Gothic" panose="020B0502020202020204" pitchFamily="34" charset="0"/>
              </a:rPr>
              <a:t>entendimiento</a:t>
            </a:r>
            <a:endParaRPr lang="en-US" sz="1400" dirty="0">
              <a:solidFill>
                <a:schemeClr val="bg2">
                  <a:lumMod val="5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31605" y="63139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123531" y="6421110"/>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28027" y="16448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sz="4000" dirty="0">
                <a:solidFill>
                  <a:schemeClr val="bg1">
                    <a:lumMod val="65000"/>
                  </a:schemeClr>
                </a:solidFill>
                <a:latin typeface="Tw Cen MT" panose="020B0602020104020603" pitchFamily="34" charset="0"/>
              </a:rPr>
              <a:t>T I M E L I N E  </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Google Shape;388;p57">
            <a:extLst>
              <a:ext uri="{FF2B5EF4-FFF2-40B4-BE49-F238E27FC236}">
                <a16:creationId xmlns:a16="http://schemas.microsoft.com/office/drawing/2014/main" id="{125EE217-3203-4961-A221-36DB616AD083}"/>
              </a:ext>
            </a:extLst>
          </p:cNvPr>
          <p:cNvPicPr preferRelativeResize="0"/>
          <p:nvPr/>
        </p:nvPicPr>
        <p:blipFill rotWithShape="1">
          <a:blip r:embed="rId2">
            <a:alphaModFix/>
          </a:blip>
          <a:srcRect/>
          <a:stretch/>
        </p:blipFill>
        <p:spPr>
          <a:xfrm>
            <a:off x="10508515" y="6387995"/>
            <a:ext cx="1582035" cy="440900"/>
          </a:xfrm>
          <a:prstGeom prst="rect">
            <a:avLst/>
          </a:prstGeom>
          <a:noFill/>
          <a:ln>
            <a:noFill/>
          </a:ln>
        </p:spPr>
      </p:pic>
    </p:spTree>
    <p:extLst>
      <p:ext uri="{BB962C8B-B14F-4D97-AF65-F5344CB8AC3E}">
        <p14:creationId xmlns:p14="http://schemas.microsoft.com/office/powerpoint/2010/main" val="14654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115059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514928"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ircle: Hollow 8">
            <a:extLst>
              <a:ext uri="{FF2B5EF4-FFF2-40B4-BE49-F238E27FC236}">
                <a16:creationId xmlns:a16="http://schemas.microsoft.com/office/drawing/2014/main" id="{868629C6-9D56-44C4-A90C-D16F2E7AA94B}"/>
              </a:ext>
            </a:extLst>
          </p:cNvPr>
          <p:cNvSpPr/>
          <p:nvPr/>
        </p:nvSpPr>
        <p:spPr>
          <a:xfrm>
            <a:off x="1395865"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126299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610179"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548058"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851863" y="2431363"/>
            <a:ext cx="1515386" cy="1200329"/>
          </a:xfrm>
          <a:prstGeom prst="rect">
            <a:avLst/>
          </a:prstGeom>
          <a:noFill/>
        </p:spPr>
        <p:txBody>
          <a:bodyPr wrap="square" rtlCol="0">
            <a:spAutoFit/>
          </a:bodyPr>
          <a:lstStyle/>
          <a:p>
            <a:pPr algn="ctr"/>
            <a:r>
              <a:rPr lang="en-US" sz="3600" dirty="0">
                <a:solidFill>
                  <a:srgbClr val="03A1A4"/>
                </a:solidFill>
                <a:latin typeface="Century Gothic" panose="020B0502020202020204" pitchFamily="34" charset="0"/>
              </a:rPr>
              <a:t>6 paso </a:t>
            </a:r>
          </a:p>
        </p:txBody>
      </p:sp>
      <p:sp>
        <p:nvSpPr>
          <p:cNvPr id="17" name="TextBox 16">
            <a:extLst>
              <a:ext uri="{FF2B5EF4-FFF2-40B4-BE49-F238E27FC236}">
                <a16:creationId xmlns:a16="http://schemas.microsoft.com/office/drawing/2014/main" id="{E623F98E-5FFF-4701-A99F-87B202C66033}"/>
              </a:ext>
            </a:extLst>
          </p:cNvPr>
          <p:cNvSpPr txBox="1"/>
          <p:nvPr/>
        </p:nvSpPr>
        <p:spPr>
          <a:xfrm>
            <a:off x="547906"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Los </a:t>
            </a:r>
            <a:r>
              <a:rPr lang="en-US" sz="1400" dirty="0" err="1">
                <a:solidFill>
                  <a:schemeClr val="bg2">
                    <a:lumMod val="50000"/>
                  </a:schemeClr>
                </a:solidFill>
                <a:latin typeface="Century Gothic" panose="020B0502020202020204" pitchFamily="34" charset="0"/>
              </a:rPr>
              <a:t>graficos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demuestran</a:t>
            </a:r>
            <a:r>
              <a:rPr lang="en-US" sz="1400" dirty="0">
                <a:solidFill>
                  <a:schemeClr val="bg2">
                    <a:lumMod val="50000"/>
                  </a:schemeClr>
                </a:solidFill>
                <a:latin typeface="Century Gothic" panose="020B0502020202020204" pitchFamily="34" charset="0"/>
              </a:rPr>
              <a:t> una </a:t>
            </a:r>
            <a:r>
              <a:rPr lang="en-US" sz="1400" dirty="0" err="1">
                <a:solidFill>
                  <a:schemeClr val="bg2">
                    <a:lumMod val="50000"/>
                  </a:schemeClr>
                </a:solidFill>
                <a:latin typeface="Century Gothic" panose="020B0502020202020204" pitchFamily="34" charset="0"/>
              </a:rPr>
              <a:t>mejora</a:t>
            </a:r>
            <a:r>
              <a:rPr lang="en-US" sz="1400" dirty="0">
                <a:solidFill>
                  <a:schemeClr val="bg2">
                    <a:lumMod val="50000"/>
                  </a:schemeClr>
                </a:solidFill>
                <a:latin typeface="Century Gothic" panose="020B0502020202020204" pitchFamily="34" charset="0"/>
              </a:rPr>
              <a:t>, </a:t>
            </a:r>
          </a:p>
        </p:txBody>
      </p:sp>
      <p:sp>
        <p:nvSpPr>
          <p:cNvPr id="18" name="Arc 17">
            <a:extLst>
              <a:ext uri="{FF2B5EF4-FFF2-40B4-BE49-F238E27FC236}">
                <a16:creationId xmlns:a16="http://schemas.microsoft.com/office/drawing/2014/main" id="{B54B9C7B-4DA7-40E1-B723-68758EB971FE}"/>
              </a:ext>
            </a:extLst>
          </p:cNvPr>
          <p:cNvSpPr/>
          <p:nvPr/>
        </p:nvSpPr>
        <p:spPr>
          <a:xfrm rot="5400000">
            <a:off x="338907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Oval 19">
            <a:extLst>
              <a:ext uri="{FF2B5EF4-FFF2-40B4-BE49-F238E27FC236}">
                <a16:creationId xmlns:a16="http://schemas.microsoft.com/office/drawing/2014/main" id="{037A3CB3-AA60-41C6-B92B-B84EC0A87E61}"/>
              </a:ext>
            </a:extLst>
          </p:cNvPr>
          <p:cNvSpPr/>
          <p:nvPr/>
        </p:nvSpPr>
        <p:spPr>
          <a:xfrm>
            <a:off x="375340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ircle: Hollow 20">
            <a:extLst>
              <a:ext uri="{FF2B5EF4-FFF2-40B4-BE49-F238E27FC236}">
                <a16:creationId xmlns:a16="http://schemas.microsoft.com/office/drawing/2014/main" id="{5AB77009-91CD-4089-A339-205E1FD860BA}"/>
              </a:ext>
            </a:extLst>
          </p:cNvPr>
          <p:cNvSpPr/>
          <p:nvPr/>
        </p:nvSpPr>
        <p:spPr>
          <a:xfrm>
            <a:off x="363434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50147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84865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78653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297ECE7-7E0E-48D0-9C27-6FB0E3DB79DD}"/>
              </a:ext>
            </a:extLst>
          </p:cNvPr>
          <p:cNvSpPr txBox="1"/>
          <p:nvPr/>
        </p:nvSpPr>
        <p:spPr>
          <a:xfrm>
            <a:off x="3090963" y="4382611"/>
            <a:ext cx="1515386" cy="1200329"/>
          </a:xfrm>
          <a:prstGeom prst="rect">
            <a:avLst/>
          </a:prstGeom>
          <a:noFill/>
        </p:spPr>
        <p:txBody>
          <a:bodyPr wrap="square" rtlCol="0">
            <a:spAutoFit/>
          </a:bodyPr>
          <a:lstStyle/>
          <a:p>
            <a:pPr algn="ctr"/>
            <a:r>
              <a:rPr lang="en-US" sz="3600" dirty="0">
                <a:solidFill>
                  <a:srgbClr val="EE9524"/>
                </a:solidFill>
                <a:latin typeface="Century Gothic" panose="020B0502020202020204" pitchFamily="34" charset="0"/>
              </a:rPr>
              <a:t>7 paso</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069760" y="1926108"/>
            <a:ext cx="3831806" cy="738664"/>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Pasamos</a:t>
            </a:r>
            <a:r>
              <a:rPr lang="en-US" sz="1400" dirty="0">
                <a:solidFill>
                  <a:schemeClr val="bg2">
                    <a:lumMod val="50000"/>
                  </a:schemeClr>
                </a:solidFill>
                <a:latin typeface="Century Gothic" panose="020B0502020202020204" pitchFamily="34" charset="0"/>
              </a:rPr>
              <a:t> a la </a:t>
            </a:r>
            <a:r>
              <a:rPr lang="en-US" sz="1400" dirty="0" err="1">
                <a:solidFill>
                  <a:schemeClr val="bg2">
                    <a:lumMod val="50000"/>
                  </a:schemeClr>
                </a:solidFill>
                <a:latin typeface="Century Gothic" panose="020B0502020202020204" pitchFamily="34" charset="0"/>
              </a:rPr>
              <a:t>parte</a:t>
            </a:r>
            <a:r>
              <a:rPr lang="en-US" sz="1400" dirty="0">
                <a:solidFill>
                  <a:schemeClr val="bg2">
                    <a:lumMod val="50000"/>
                  </a:schemeClr>
                </a:solidFill>
                <a:latin typeface="Century Gothic" panose="020B0502020202020204" pitchFamily="34" charset="0"/>
              </a:rPr>
              <a:t> de </a:t>
            </a:r>
            <a:r>
              <a:rPr lang="en-US" sz="1400" dirty="0" err="1">
                <a:solidFill>
                  <a:schemeClr val="bg2">
                    <a:lumMod val="50000"/>
                  </a:schemeClr>
                </a:solidFill>
                <a:latin typeface="Century Gothic" panose="020B0502020202020204" pitchFamily="34" charset="0"/>
              </a:rPr>
              <a:t>Modelado</a:t>
            </a:r>
            <a:r>
              <a:rPr lang="en-US" sz="1400" dirty="0">
                <a:solidFill>
                  <a:schemeClr val="bg2">
                    <a:lumMod val="50000"/>
                  </a:schemeClr>
                </a:solidFill>
                <a:latin typeface="Century Gothic" panose="020B0502020202020204" pitchFamily="34" charset="0"/>
              </a:rPr>
              <a:t> y </a:t>
            </a:r>
            <a:r>
              <a:rPr lang="en-US" sz="1400" dirty="0" err="1">
                <a:solidFill>
                  <a:schemeClr val="bg2">
                    <a:lumMod val="50000"/>
                  </a:schemeClr>
                </a:solidFill>
                <a:latin typeface="Century Gothic" panose="020B0502020202020204" pitchFamily="34" charset="0"/>
              </a:rPr>
              <a:t>predicción</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ya</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en</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este</a:t>
            </a:r>
            <a:r>
              <a:rPr lang="en-US" sz="1400" dirty="0">
                <a:solidFill>
                  <a:schemeClr val="bg2">
                    <a:lumMod val="50000"/>
                  </a:schemeClr>
                </a:solidFill>
                <a:latin typeface="Century Gothic" panose="020B0502020202020204" pitchFamily="34" charset="0"/>
              </a:rPr>
              <a:t> punto </a:t>
            </a:r>
            <a:r>
              <a:rPr lang="en-US" sz="1400" dirty="0" err="1">
                <a:solidFill>
                  <a:schemeClr val="bg2">
                    <a:lumMod val="50000"/>
                  </a:schemeClr>
                </a:solidFill>
                <a:latin typeface="Century Gothic" panose="020B0502020202020204" pitchFamily="34" charset="0"/>
              </a:rPr>
              <a:t>el</a:t>
            </a:r>
            <a:r>
              <a:rPr lang="en-US" sz="1400" dirty="0">
                <a:solidFill>
                  <a:schemeClr val="bg2">
                    <a:lumMod val="50000"/>
                  </a:schemeClr>
                </a:solidFill>
                <a:latin typeface="Century Gothic" panose="020B0502020202020204" pitchFamily="34" charset="0"/>
              </a:rPr>
              <a:t> dataset </a:t>
            </a:r>
            <a:r>
              <a:rPr lang="en-US" sz="1400" dirty="0" err="1">
                <a:solidFill>
                  <a:schemeClr val="bg2">
                    <a:lumMod val="50000"/>
                  </a:schemeClr>
                </a:solidFill>
                <a:latin typeface="Century Gothic" panose="020B0502020202020204" pitchFamily="34" charset="0"/>
              </a:rPr>
              <a:t>registra</a:t>
            </a:r>
            <a:r>
              <a:rPr lang="en-US" sz="1400" dirty="0">
                <a:solidFill>
                  <a:schemeClr val="bg2">
                    <a:lumMod val="50000"/>
                  </a:schemeClr>
                </a:solidFill>
                <a:latin typeface="Century Gothic" panose="020B0502020202020204" pitchFamily="34" charset="0"/>
              </a:rPr>
              <a:t> para </a:t>
            </a:r>
            <a:r>
              <a:rPr lang="en-US" sz="1400" dirty="0" err="1">
                <a:solidFill>
                  <a:schemeClr val="bg2">
                    <a:lumMod val="50000"/>
                  </a:schemeClr>
                </a:solidFill>
                <a:latin typeface="Century Gothic" panose="020B0502020202020204" pitchFamily="34" charset="0"/>
              </a:rPr>
              <a:t>evaluar</a:t>
            </a:r>
            <a:r>
              <a:rPr lang="en-US" sz="1400" dirty="0">
                <a:solidFill>
                  <a:schemeClr val="bg2">
                    <a:lumMod val="50000"/>
                  </a:schemeClr>
                </a:solidFill>
                <a:latin typeface="Century Gothic" panose="020B0502020202020204" pitchFamily="34" charset="0"/>
              </a:rPr>
              <a:t> 8206 </a:t>
            </a:r>
            <a:r>
              <a:rPr lang="en-US" sz="1400" dirty="0" err="1">
                <a:solidFill>
                  <a:schemeClr val="bg2">
                    <a:lumMod val="50000"/>
                  </a:schemeClr>
                </a:solidFill>
                <a:latin typeface="Century Gothic" panose="020B0502020202020204" pitchFamily="34" charset="0"/>
              </a:rPr>
              <a:t>registros</a:t>
            </a:r>
            <a:endParaRPr lang="en-US" sz="1400" dirty="0">
              <a:solidFill>
                <a:schemeClr val="bg2">
                  <a:lumMod val="50000"/>
                </a:schemeClr>
              </a:solidFill>
              <a:latin typeface="Century Gothic" panose="020B0502020202020204" pitchFamily="34" charset="0"/>
            </a:endParaRPr>
          </a:p>
        </p:txBody>
      </p:sp>
      <p:sp>
        <p:nvSpPr>
          <p:cNvPr id="27" name="Arc 26">
            <a:extLst>
              <a:ext uri="{FF2B5EF4-FFF2-40B4-BE49-F238E27FC236}">
                <a16:creationId xmlns:a16="http://schemas.microsoft.com/office/drawing/2014/main" id="{A2636062-43D3-463C-B6BD-741D547DE965}"/>
              </a:ext>
            </a:extLst>
          </p:cNvPr>
          <p:cNvSpPr/>
          <p:nvPr/>
        </p:nvSpPr>
        <p:spPr>
          <a:xfrm>
            <a:off x="5642508"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a:extLst>
              <a:ext uri="{FF2B5EF4-FFF2-40B4-BE49-F238E27FC236}">
                <a16:creationId xmlns:a16="http://schemas.microsoft.com/office/drawing/2014/main" id="{CDCB9A2B-6699-4804-99AE-7A924FDA4340}"/>
              </a:ext>
            </a:extLst>
          </p:cNvPr>
          <p:cNvSpPr/>
          <p:nvPr/>
        </p:nvSpPr>
        <p:spPr>
          <a:xfrm>
            <a:off x="6006839"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ircle: Hollow 29">
            <a:extLst>
              <a:ext uri="{FF2B5EF4-FFF2-40B4-BE49-F238E27FC236}">
                <a16:creationId xmlns:a16="http://schemas.microsoft.com/office/drawing/2014/main" id="{3A6CDF07-EF0B-4379-8FBF-3718BD896047}"/>
              </a:ext>
            </a:extLst>
          </p:cNvPr>
          <p:cNvSpPr/>
          <p:nvPr/>
        </p:nvSpPr>
        <p:spPr>
          <a:xfrm>
            <a:off x="5887776"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754904"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6102090"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6039969"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BE7D141-E60D-4B00-AA4B-1F588212DCAD}"/>
              </a:ext>
            </a:extLst>
          </p:cNvPr>
          <p:cNvSpPr txBox="1"/>
          <p:nvPr/>
        </p:nvSpPr>
        <p:spPr>
          <a:xfrm>
            <a:off x="5305975" y="2400180"/>
            <a:ext cx="1515386" cy="1200329"/>
          </a:xfrm>
          <a:prstGeom prst="rect">
            <a:avLst/>
          </a:prstGeom>
          <a:noFill/>
        </p:spPr>
        <p:txBody>
          <a:bodyPr wrap="square" rtlCol="0">
            <a:spAutoFit/>
          </a:bodyPr>
          <a:lstStyle/>
          <a:p>
            <a:pPr algn="ctr"/>
            <a:r>
              <a:rPr lang="en-US" sz="3600" dirty="0">
                <a:solidFill>
                  <a:srgbClr val="EF3078"/>
                </a:solidFill>
                <a:latin typeface="Century Gothic" panose="020B0502020202020204" pitchFamily="34" charset="0"/>
              </a:rPr>
              <a:t>8 paso </a:t>
            </a:r>
          </a:p>
        </p:txBody>
      </p:sp>
      <p:sp>
        <p:nvSpPr>
          <p:cNvPr id="35" name="TextBox 34">
            <a:extLst>
              <a:ext uri="{FF2B5EF4-FFF2-40B4-BE49-F238E27FC236}">
                <a16:creationId xmlns:a16="http://schemas.microsoft.com/office/drawing/2014/main" id="{0A5C5A36-EC92-462F-BB70-6A797D63B1DD}"/>
              </a:ext>
            </a:extLst>
          </p:cNvPr>
          <p:cNvSpPr txBox="1"/>
          <p:nvPr/>
        </p:nvSpPr>
        <p:spPr>
          <a:xfrm>
            <a:off x="5039817" y="5602985"/>
            <a:ext cx="3201043" cy="523220"/>
          </a:xfrm>
          <a:prstGeom prst="rect">
            <a:avLst/>
          </a:prstGeom>
          <a:noFill/>
        </p:spPr>
        <p:txBody>
          <a:bodyPr wrap="square" rtlCol="0">
            <a:spAutoFit/>
          </a:bodyPr>
          <a:lstStyle/>
          <a:p>
            <a:r>
              <a:rPr lang="en-US" sz="1400" dirty="0">
                <a:solidFill>
                  <a:schemeClr val="bg2">
                    <a:lumMod val="50000"/>
                  </a:schemeClr>
                </a:solidFill>
                <a:latin typeface="Century Gothic" panose="020B0502020202020204" pitchFamily="34" charset="0"/>
              </a:rPr>
              <a:t>Se </a:t>
            </a:r>
            <a:r>
              <a:rPr lang="en-US" sz="1400" dirty="0" err="1">
                <a:solidFill>
                  <a:schemeClr val="bg2">
                    <a:lumMod val="50000"/>
                  </a:schemeClr>
                </a:solidFill>
                <a:latin typeface="Century Gothic" panose="020B0502020202020204" pitchFamily="34" charset="0"/>
              </a:rPr>
              <a:t>procede</a:t>
            </a:r>
            <a:r>
              <a:rPr lang="en-US" sz="1400" dirty="0">
                <a:solidFill>
                  <a:schemeClr val="bg2">
                    <a:lumMod val="50000"/>
                  </a:schemeClr>
                </a:solidFill>
                <a:latin typeface="Century Gothic" panose="020B0502020202020204" pitchFamily="34" charset="0"/>
              </a:rPr>
              <a:t> a </a:t>
            </a:r>
            <a:r>
              <a:rPr lang="en-US" sz="1400" dirty="0" err="1">
                <a:solidFill>
                  <a:schemeClr val="bg2">
                    <a:lumMod val="50000"/>
                  </a:schemeClr>
                </a:solidFill>
                <a:latin typeface="Century Gothic" panose="020B0502020202020204" pitchFamily="34" charset="0"/>
              </a:rPr>
              <a:t>cividir</a:t>
            </a:r>
            <a:r>
              <a:rPr lang="en-US" sz="1400" dirty="0">
                <a:solidFill>
                  <a:schemeClr val="bg2">
                    <a:lumMod val="50000"/>
                  </a:schemeClr>
                </a:solidFill>
                <a:latin typeface="Century Gothic" panose="020B0502020202020204" pitchFamily="34" charset="0"/>
              </a:rPr>
              <a:t> las variables X e Y ,y a </a:t>
            </a:r>
            <a:r>
              <a:rPr lang="en-US" sz="1400" dirty="0" err="1">
                <a:solidFill>
                  <a:schemeClr val="bg2">
                    <a:lumMod val="50000"/>
                  </a:schemeClr>
                </a:solidFill>
                <a:latin typeface="Century Gothic" panose="020B0502020202020204" pitchFamily="34" charset="0"/>
              </a:rPr>
              <a:t>estandarizar</a:t>
            </a:r>
            <a:r>
              <a:rPr lang="en-US" sz="1400" dirty="0">
                <a:solidFill>
                  <a:schemeClr val="bg2">
                    <a:lumMod val="50000"/>
                  </a:schemeClr>
                </a:solidFill>
                <a:latin typeface="Century Gothic" panose="020B0502020202020204" pitchFamily="34" charset="0"/>
              </a:rPr>
              <a:t> las </a:t>
            </a:r>
            <a:r>
              <a:rPr lang="en-US" sz="1400" dirty="0" err="1">
                <a:solidFill>
                  <a:schemeClr val="bg2">
                    <a:lumMod val="50000"/>
                  </a:schemeClr>
                </a:solidFill>
                <a:latin typeface="Century Gothic" panose="020B0502020202020204" pitchFamily="34" charset="0"/>
              </a:rPr>
              <a:t>columnas</a:t>
            </a:r>
            <a:endParaRPr lang="en-US" sz="1400" dirty="0">
              <a:solidFill>
                <a:schemeClr val="bg2">
                  <a:lumMod val="50000"/>
                </a:schemeClr>
              </a:solidFill>
              <a:latin typeface="Century Gothic" panose="020B0502020202020204" pitchFamily="34" charset="0"/>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7906257"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Oval 45">
            <a:extLst>
              <a:ext uri="{FF2B5EF4-FFF2-40B4-BE49-F238E27FC236}">
                <a16:creationId xmlns:a16="http://schemas.microsoft.com/office/drawing/2014/main" id="{86694F26-80D5-467D-94C4-C9C860517F5F}"/>
              </a:ext>
            </a:extLst>
          </p:cNvPr>
          <p:cNvSpPr/>
          <p:nvPr/>
        </p:nvSpPr>
        <p:spPr>
          <a:xfrm>
            <a:off x="8270588" y="3900069"/>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ircle: Hollow 46">
            <a:extLst>
              <a:ext uri="{FF2B5EF4-FFF2-40B4-BE49-F238E27FC236}">
                <a16:creationId xmlns:a16="http://schemas.microsoft.com/office/drawing/2014/main" id="{B0789B4A-0620-4211-9109-6DBE9A07FE51}"/>
              </a:ext>
            </a:extLst>
          </p:cNvPr>
          <p:cNvSpPr/>
          <p:nvPr/>
        </p:nvSpPr>
        <p:spPr>
          <a:xfrm>
            <a:off x="8151525" y="3781006"/>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018653"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365839" y="2614747"/>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303718" y="2568391"/>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65F62DC2-C651-4B22-B4CB-1846861868F6}"/>
              </a:ext>
            </a:extLst>
          </p:cNvPr>
          <p:cNvSpPr txBox="1"/>
          <p:nvPr/>
        </p:nvSpPr>
        <p:spPr>
          <a:xfrm>
            <a:off x="7608145" y="4382611"/>
            <a:ext cx="1515386" cy="1200329"/>
          </a:xfrm>
          <a:prstGeom prst="rect">
            <a:avLst/>
          </a:prstGeom>
          <a:noFill/>
        </p:spPr>
        <p:txBody>
          <a:bodyPr wrap="square" rtlCol="0">
            <a:spAutoFit/>
          </a:bodyPr>
          <a:lstStyle/>
          <a:p>
            <a:pPr algn="ctr"/>
            <a:r>
              <a:rPr lang="en-US" sz="3600" dirty="0">
                <a:solidFill>
                  <a:srgbClr val="1C7CBB"/>
                </a:solidFill>
                <a:latin typeface="Century Gothic" panose="020B0502020202020204" pitchFamily="34" charset="0"/>
              </a:rPr>
              <a:t>9 paso</a:t>
            </a:r>
          </a:p>
        </p:txBody>
      </p:sp>
      <p:sp>
        <p:nvSpPr>
          <p:cNvPr id="52" name="TextBox 51">
            <a:extLst>
              <a:ext uri="{FF2B5EF4-FFF2-40B4-BE49-F238E27FC236}">
                <a16:creationId xmlns:a16="http://schemas.microsoft.com/office/drawing/2014/main" id="{44337E62-7F21-4CD3-9B0D-507A64DF7728}"/>
              </a:ext>
            </a:extLst>
          </p:cNvPr>
          <p:cNvSpPr txBox="1"/>
          <p:nvPr/>
        </p:nvSpPr>
        <p:spPr>
          <a:xfrm>
            <a:off x="7217704" y="1926108"/>
            <a:ext cx="3201043" cy="523220"/>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Elegimos</a:t>
            </a:r>
            <a:r>
              <a:rPr lang="en-US" sz="1400" dirty="0">
                <a:solidFill>
                  <a:schemeClr val="bg2">
                    <a:lumMod val="50000"/>
                  </a:schemeClr>
                </a:solidFill>
                <a:latin typeface="Century Gothic" panose="020B0502020202020204" pitchFamily="34" charset="0"/>
              </a:rPr>
              <a:t> 3 </a:t>
            </a:r>
            <a:r>
              <a:rPr lang="en-US" sz="1400" dirty="0" err="1">
                <a:solidFill>
                  <a:schemeClr val="bg2">
                    <a:lumMod val="50000"/>
                  </a:schemeClr>
                </a:solidFill>
                <a:latin typeface="Century Gothic" panose="020B0502020202020204" pitchFamily="34" charset="0"/>
              </a:rPr>
              <a:t>modelos</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predictivos</a:t>
            </a:r>
            <a:r>
              <a:rPr lang="en-US" sz="1400" dirty="0">
                <a:solidFill>
                  <a:schemeClr val="bg2">
                    <a:lumMod val="50000"/>
                  </a:schemeClr>
                </a:solidFill>
                <a:latin typeface="Century Gothic" panose="020B0502020202020204" pitchFamily="34" charset="0"/>
              </a:rPr>
              <a:t> </a:t>
            </a:r>
          </a:p>
          <a:p>
            <a:r>
              <a:rPr lang="en-US" sz="1400" dirty="0">
                <a:solidFill>
                  <a:schemeClr val="bg2">
                    <a:lumMod val="50000"/>
                  </a:schemeClr>
                </a:solidFill>
                <a:latin typeface="Century Gothic" panose="020B0502020202020204" pitchFamily="34" charset="0"/>
              </a:rPr>
              <a:t>LR/ SVM y RF</a:t>
            </a:r>
          </a:p>
        </p:txBody>
      </p:sp>
      <p:sp>
        <p:nvSpPr>
          <p:cNvPr id="53" name="Arc 52">
            <a:extLst>
              <a:ext uri="{FF2B5EF4-FFF2-40B4-BE49-F238E27FC236}">
                <a16:creationId xmlns:a16="http://schemas.microsoft.com/office/drawing/2014/main" id="{FC85B459-7BA2-4C61-9178-E1CE5EFAEC56}"/>
              </a:ext>
            </a:extLst>
          </p:cNvPr>
          <p:cNvSpPr/>
          <p:nvPr/>
        </p:nvSpPr>
        <p:spPr>
          <a:xfrm>
            <a:off x="10144184"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Oval 54">
            <a:extLst>
              <a:ext uri="{FF2B5EF4-FFF2-40B4-BE49-F238E27FC236}">
                <a16:creationId xmlns:a16="http://schemas.microsoft.com/office/drawing/2014/main" id="{4A6EEA54-5314-432F-B5DF-B223248AB8AA}"/>
              </a:ext>
            </a:extLst>
          </p:cNvPr>
          <p:cNvSpPr/>
          <p:nvPr/>
        </p:nvSpPr>
        <p:spPr>
          <a:xfrm>
            <a:off x="10508515"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ircle: Hollow 55">
            <a:extLst>
              <a:ext uri="{FF2B5EF4-FFF2-40B4-BE49-F238E27FC236}">
                <a16:creationId xmlns:a16="http://schemas.microsoft.com/office/drawing/2014/main" id="{0C983C23-7914-456E-AA37-90FEEBD851C0}"/>
              </a:ext>
            </a:extLst>
          </p:cNvPr>
          <p:cNvSpPr/>
          <p:nvPr/>
        </p:nvSpPr>
        <p:spPr>
          <a:xfrm>
            <a:off x="10389452"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10256580"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10603766" y="4342505"/>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10541645" y="535075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93BBA26-6FB6-4EDA-AE7C-332D388F6619}"/>
              </a:ext>
            </a:extLst>
          </p:cNvPr>
          <p:cNvSpPr txBox="1"/>
          <p:nvPr/>
        </p:nvSpPr>
        <p:spPr>
          <a:xfrm>
            <a:off x="9846072" y="2428430"/>
            <a:ext cx="1515386" cy="1200329"/>
          </a:xfrm>
          <a:prstGeom prst="rect">
            <a:avLst/>
          </a:prstGeom>
          <a:noFill/>
        </p:spPr>
        <p:txBody>
          <a:bodyPr wrap="square" rtlCol="0">
            <a:spAutoFit/>
          </a:bodyPr>
          <a:lstStyle/>
          <a:p>
            <a:pPr algn="ctr"/>
            <a:r>
              <a:rPr lang="en-US" sz="3600" dirty="0">
                <a:solidFill>
                  <a:schemeClr val="accent6">
                    <a:lumMod val="50000"/>
                  </a:schemeClr>
                </a:solidFill>
                <a:latin typeface="Century Gothic" panose="020B0502020202020204" pitchFamily="34" charset="0"/>
              </a:rPr>
              <a:t>10 paso</a:t>
            </a:r>
          </a:p>
        </p:txBody>
      </p:sp>
      <p:sp>
        <p:nvSpPr>
          <p:cNvPr id="61" name="TextBox 60">
            <a:extLst>
              <a:ext uri="{FF2B5EF4-FFF2-40B4-BE49-F238E27FC236}">
                <a16:creationId xmlns:a16="http://schemas.microsoft.com/office/drawing/2014/main" id="{8710CEB2-4E11-44C6-A201-5DCB3EA9A265}"/>
              </a:ext>
            </a:extLst>
          </p:cNvPr>
          <p:cNvSpPr txBox="1"/>
          <p:nvPr/>
        </p:nvSpPr>
        <p:spPr>
          <a:xfrm>
            <a:off x="9217556" y="5619980"/>
            <a:ext cx="3201043" cy="523220"/>
          </a:xfrm>
          <a:prstGeom prst="rect">
            <a:avLst/>
          </a:prstGeom>
          <a:noFill/>
        </p:spPr>
        <p:txBody>
          <a:bodyPr wrap="square" rtlCol="0">
            <a:spAutoFit/>
          </a:bodyPr>
          <a:lstStyle/>
          <a:p>
            <a:r>
              <a:rPr lang="en-US" sz="1400" dirty="0" err="1">
                <a:solidFill>
                  <a:schemeClr val="bg2">
                    <a:lumMod val="50000"/>
                  </a:schemeClr>
                </a:solidFill>
                <a:latin typeface="Century Gothic" panose="020B0502020202020204" pitchFamily="34" charset="0"/>
              </a:rPr>
              <a:t>Conclusión</a:t>
            </a:r>
            <a:r>
              <a:rPr lang="en-US" sz="1400" dirty="0">
                <a:solidFill>
                  <a:schemeClr val="bg2">
                    <a:lumMod val="50000"/>
                  </a:schemeClr>
                </a:solidFill>
                <a:latin typeface="Century Gothic" panose="020B0502020202020204" pitchFamily="34" charset="0"/>
              </a:rPr>
              <a:t> del </a:t>
            </a:r>
            <a:r>
              <a:rPr lang="en-US" sz="1400" dirty="0" err="1">
                <a:solidFill>
                  <a:schemeClr val="bg2">
                    <a:lumMod val="50000"/>
                  </a:schemeClr>
                </a:solidFill>
                <a:latin typeface="Century Gothic" panose="020B0502020202020204" pitchFamily="34" charset="0"/>
              </a:rPr>
              <a:t>trabajo</a:t>
            </a:r>
            <a:r>
              <a:rPr lang="en-US" sz="1400" dirty="0">
                <a:solidFill>
                  <a:schemeClr val="bg2">
                    <a:lumMod val="50000"/>
                  </a:schemeClr>
                </a:solidFill>
                <a:latin typeface="Century Gothic" panose="020B0502020202020204" pitchFamily="34" charset="0"/>
              </a:rPr>
              <a:t> y </a:t>
            </a:r>
            <a:r>
              <a:rPr lang="en-US" sz="1400" dirty="0" err="1">
                <a:solidFill>
                  <a:schemeClr val="bg2">
                    <a:lumMod val="50000"/>
                  </a:schemeClr>
                </a:solidFill>
                <a:latin typeface="Century Gothic" panose="020B0502020202020204" pitchFamily="34" charset="0"/>
              </a:rPr>
              <a:t>modelo</a:t>
            </a:r>
            <a:r>
              <a:rPr lang="en-US" sz="1400" dirty="0">
                <a:solidFill>
                  <a:schemeClr val="bg2">
                    <a:lumMod val="50000"/>
                  </a:schemeClr>
                </a:solidFill>
                <a:latin typeface="Century Gothic" panose="020B0502020202020204" pitchFamily="34" charset="0"/>
              </a:rPr>
              <a:t> de </a:t>
            </a:r>
            <a:r>
              <a:rPr lang="en-US" sz="1400" dirty="0" err="1">
                <a:solidFill>
                  <a:schemeClr val="bg2">
                    <a:lumMod val="50000"/>
                  </a:schemeClr>
                </a:solidFill>
                <a:latin typeface="Century Gothic" panose="020B0502020202020204" pitchFamily="34" charset="0"/>
              </a:rPr>
              <a:t>negocio</a:t>
            </a:r>
            <a:r>
              <a:rPr lang="en-US" sz="1400" dirty="0">
                <a:solidFill>
                  <a:schemeClr val="bg2">
                    <a:lumMod val="50000"/>
                  </a:schemeClr>
                </a:solidFill>
                <a:latin typeface="Century Gothic" panose="020B0502020202020204" pitchFamily="34" charset="0"/>
              </a:rPr>
              <a:t> </a:t>
            </a:r>
            <a:r>
              <a:rPr lang="en-US" sz="1400" dirty="0" err="1">
                <a:solidFill>
                  <a:schemeClr val="bg2">
                    <a:lumMod val="50000"/>
                  </a:schemeClr>
                </a:solidFill>
                <a:latin typeface="Century Gothic" panose="020B0502020202020204" pitchFamily="34" charset="0"/>
              </a:rPr>
              <a:t>ejemplo</a:t>
            </a:r>
            <a:endParaRPr lang="en-US" sz="1400" dirty="0">
              <a:solidFill>
                <a:schemeClr val="bg2">
                  <a:lumMod val="50000"/>
                </a:schemeClr>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651657"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31605"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9655100" y="621237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80796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328027" y="844712"/>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sz="4000" dirty="0">
                <a:solidFill>
                  <a:schemeClr val="bg1">
                    <a:lumMod val="65000"/>
                  </a:schemeClr>
                </a:solidFill>
                <a:latin typeface="Tw Cen MT" panose="020B0602020104020603" pitchFamily="34" charset="0"/>
              </a:rPr>
              <a:t>T I M E L I N E  </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2" name="Google Shape;388;p57">
            <a:extLst>
              <a:ext uri="{FF2B5EF4-FFF2-40B4-BE49-F238E27FC236}">
                <a16:creationId xmlns:a16="http://schemas.microsoft.com/office/drawing/2014/main" id="{57B80E21-151B-4C94-B931-6EB4419305EC}"/>
              </a:ext>
            </a:extLst>
          </p:cNvPr>
          <p:cNvPicPr preferRelativeResize="0"/>
          <p:nvPr/>
        </p:nvPicPr>
        <p:blipFill rotWithShape="1">
          <a:blip r:embed="rId2">
            <a:alphaModFix/>
          </a:blip>
          <a:srcRect/>
          <a:stretch/>
        </p:blipFill>
        <p:spPr>
          <a:xfrm>
            <a:off x="10446831" y="6320522"/>
            <a:ext cx="1582035" cy="440900"/>
          </a:xfrm>
          <a:prstGeom prst="rect">
            <a:avLst/>
          </a:prstGeom>
          <a:noFill/>
          <a:ln>
            <a:noFill/>
          </a:ln>
        </p:spPr>
      </p:pic>
    </p:spTree>
    <p:extLst>
      <p:ext uri="{BB962C8B-B14F-4D97-AF65-F5344CB8AC3E}">
        <p14:creationId xmlns:p14="http://schemas.microsoft.com/office/powerpoint/2010/main" val="35549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EF89D2"/>
            </a:gs>
            <a:gs pos="100000">
              <a:srgbClr val="E0FF00"/>
            </a:gs>
          </a:gsLst>
          <a:lin ang="10800025" scaled="0"/>
        </a:grad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8219989C-6534-4081-88F9-01A1845F375C}"/>
              </a:ext>
            </a:extLst>
          </p:cNvPr>
          <p:cNvGrpSpPr/>
          <p:nvPr/>
        </p:nvGrpSpPr>
        <p:grpSpPr>
          <a:xfrm>
            <a:off x="7842148" y="2182683"/>
            <a:ext cx="1805441" cy="1894017"/>
            <a:chOff x="8985148" y="2182683"/>
            <a:chExt cx="1805441" cy="1894017"/>
          </a:xfrm>
        </p:grpSpPr>
        <p:sp>
          <p:nvSpPr>
            <p:cNvPr id="23" name="Rectangle: Top Corners Rounded 22">
              <a:extLst>
                <a:ext uri="{FF2B5EF4-FFF2-40B4-BE49-F238E27FC236}">
                  <a16:creationId xmlns:a16="http://schemas.microsoft.com/office/drawing/2014/main" id="{303A4C65-5C87-4C63-A0E1-4DF161B02937}"/>
                </a:ext>
              </a:extLst>
            </p:cNvPr>
            <p:cNvSpPr/>
            <p:nvPr/>
          </p:nvSpPr>
          <p:spPr>
            <a:xfrm>
              <a:off x="9092078" y="2209800"/>
              <a:ext cx="1591582" cy="1866900"/>
            </a:xfrm>
            <a:prstGeom prst="round2SameRect">
              <a:avLst>
                <a:gd name="adj1" fmla="val 12063"/>
                <a:gd name="adj2" fmla="val 0"/>
              </a:avLst>
            </a:prstGeom>
            <a:solidFill>
              <a:srgbClr val="CC3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EC447283-DB73-4C8A-99DE-552ACE3319FB}"/>
                </a:ext>
              </a:extLst>
            </p:cNvPr>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p>
          </p:txBody>
        </p:sp>
        <p:sp>
          <p:nvSpPr>
            <p:cNvPr id="26" name="TextBox 25">
              <a:extLst>
                <a:ext uri="{FF2B5EF4-FFF2-40B4-BE49-F238E27FC236}">
                  <a16:creationId xmlns:a16="http://schemas.microsoft.com/office/drawing/2014/main" id="{6BEC5E5B-C4A7-4BE2-9DAD-E90FC41E4DCA}"/>
                </a:ext>
              </a:extLst>
            </p:cNvPr>
            <p:cNvSpPr txBox="1"/>
            <p:nvPr/>
          </p:nvSpPr>
          <p:spPr>
            <a:xfrm>
              <a:off x="8985148" y="2182683"/>
              <a:ext cx="1805441" cy="584775"/>
            </a:xfrm>
            <a:prstGeom prst="rect">
              <a:avLst/>
            </a:prstGeom>
            <a:noFill/>
          </p:spPr>
          <p:txBody>
            <a:bodyPr wrap="square" rtlCol="0">
              <a:spAutoFit/>
            </a:bodyPr>
            <a:lstStyle/>
            <a:p>
              <a:pPr algn="ctr"/>
              <a:r>
                <a:rPr lang="en-US" sz="3200" b="1" dirty="0">
                  <a:solidFill>
                    <a:srgbClr val="E6E7E9"/>
                  </a:solidFill>
                  <a:latin typeface="Tw Cen MT" panose="020B0602020104020603" pitchFamily="34" charset="0"/>
                </a:rPr>
                <a:t>ETAPA</a:t>
              </a:r>
            </a:p>
          </p:txBody>
        </p:sp>
      </p:grpSp>
      <p:grpSp>
        <p:nvGrpSpPr>
          <p:cNvPr id="58" name="Group 57">
            <a:extLst>
              <a:ext uri="{FF2B5EF4-FFF2-40B4-BE49-F238E27FC236}">
                <a16:creationId xmlns:a16="http://schemas.microsoft.com/office/drawing/2014/main" id="{A2198942-3878-4909-884B-7CA0E318DFD7}"/>
              </a:ext>
            </a:extLst>
          </p:cNvPr>
          <p:cNvGrpSpPr/>
          <p:nvPr/>
        </p:nvGrpSpPr>
        <p:grpSpPr>
          <a:xfrm>
            <a:off x="5238342" y="2182683"/>
            <a:ext cx="1805441" cy="1894017"/>
            <a:chOff x="6381342" y="2182683"/>
            <a:chExt cx="1805441" cy="1894017"/>
          </a:xfrm>
        </p:grpSpPr>
        <p:sp>
          <p:nvSpPr>
            <p:cNvPr id="19" name="Rectangle: Top Corners Rounded 18">
              <a:extLst>
                <a:ext uri="{FF2B5EF4-FFF2-40B4-BE49-F238E27FC236}">
                  <a16:creationId xmlns:a16="http://schemas.microsoft.com/office/drawing/2014/main" id="{4B2E4077-565B-48E9-A42E-57895BC5AA27}"/>
                </a:ext>
              </a:extLst>
            </p:cNvPr>
            <p:cNvSpPr/>
            <p:nvPr/>
          </p:nvSpPr>
          <p:spPr>
            <a:xfrm>
              <a:off x="6488272" y="2209800"/>
              <a:ext cx="1591582" cy="1866900"/>
            </a:xfrm>
            <a:prstGeom prst="round2SameRect">
              <a:avLst>
                <a:gd name="adj1" fmla="val 12063"/>
                <a:gd name="adj2" fmla="val 0"/>
              </a:avLst>
            </a:prstGeom>
            <a:solidFill>
              <a:srgbClr val="8A16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ABFDA63-D1BE-4B0B-A1BF-19B81E35575F}"/>
                </a:ext>
              </a:extLst>
            </p:cNvPr>
            <p:cNvSpPr txBox="1"/>
            <p:nvPr/>
          </p:nvSpPr>
          <p:spPr>
            <a:xfrm>
              <a:off x="6381342" y="2182683"/>
              <a:ext cx="1805441" cy="584775"/>
            </a:xfrm>
            <a:prstGeom prst="rect">
              <a:avLst/>
            </a:prstGeom>
            <a:noFill/>
          </p:spPr>
          <p:txBody>
            <a:bodyPr wrap="square" rtlCol="0">
              <a:spAutoFit/>
            </a:bodyPr>
            <a:lstStyle/>
            <a:p>
              <a:pPr algn="ctr"/>
              <a:r>
                <a:rPr lang="en-US" sz="3200" b="1" dirty="0">
                  <a:solidFill>
                    <a:srgbClr val="E6E7E9"/>
                  </a:solidFill>
                  <a:latin typeface="Tw Cen MT" panose="020B0602020104020603" pitchFamily="34" charset="0"/>
                </a:rPr>
                <a:t>ETAPA</a:t>
              </a:r>
            </a:p>
          </p:txBody>
        </p:sp>
        <p:sp>
          <p:nvSpPr>
            <p:cNvPr id="27" name="TextBox 26">
              <a:extLst>
                <a:ext uri="{FF2B5EF4-FFF2-40B4-BE49-F238E27FC236}">
                  <a16:creationId xmlns:a16="http://schemas.microsoft.com/office/drawing/2014/main" id="{2F047EE7-AD08-45DB-A65A-9FA74A775764}"/>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57" name="Group 56">
            <a:extLst>
              <a:ext uri="{FF2B5EF4-FFF2-40B4-BE49-F238E27FC236}">
                <a16:creationId xmlns:a16="http://schemas.microsoft.com/office/drawing/2014/main" id="{A430A81F-25E0-4239-B494-46C9D4937700}"/>
              </a:ext>
            </a:extLst>
          </p:cNvPr>
          <p:cNvGrpSpPr/>
          <p:nvPr/>
        </p:nvGrpSpPr>
        <p:grpSpPr>
          <a:xfrm>
            <a:off x="2741465" y="2182683"/>
            <a:ext cx="1805441" cy="1894017"/>
            <a:chOff x="3884465" y="2182683"/>
            <a:chExt cx="1805441" cy="1894017"/>
          </a:xfrm>
        </p:grpSpPr>
        <p:sp>
          <p:nvSpPr>
            <p:cNvPr id="15" name="Rectangle: Top Corners Rounded 14">
              <a:extLst>
                <a:ext uri="{FF2B5EF4-FFF2-40B4-BE49-F238E27FC236}">
                  <a16:creationId xmlns:a16="http://schemas.microsoft.com/office/drawing/2014/main" id="{6C90D299-5340-438E-A62B-883CADA51767}"/>
                </a:ext>
              </a:extLst>
            </p:cNvPr>
            <p:cNvSpPr/>
            <p:nvPr/>
          </p:nvSpPr>
          <p:spPr>
            <a:xfrm>
              <a:off x="3991395" y="2209800"/>
              <a:ext cx="1591582" cy="1866900"/>
            </a:xfrm>
            <a:prstGeom prst="round2SameRect">
              <a:avLst>
                <a:gd name="adj1" fmla="val 12063"/>
                <a:gd name="adj2" fmla="val 0"/>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4B84361-FFCA-4952-9762-BC2B8113DC6B}"/>
                </a:ext>
              </a:extLst>
            </p:cNvPr>
            <p:cNvSpPr txBox="1"/>
            <p:nvPr/>
          </p:nvSpPr>
          <p:spPr>
            <a:xfrm>
              <a:off x="3884465" y="2182683"/>
              <a:ext cx="1805441" cy="584775"/>
            </a:xfrm>
            <a:prstGeom prst="rect">
              <a:avLst/>
            </a:prstGeom>
            <a:noFill/>
          </p:spPr>
          <p:txBody>
            <a:bodyPr wrap="square" rtlCol="0">
              <a:spAutoFit/>
            </a:bodyPr>
            <a:lstStyle/>
            <a:p>
              <a:pPr algn="ctr"/>
              <a:r>
                <a:rPr lang="en-US" sz="3200" b="1" dirty="0">
                  <a:solidFill>
                    <a:srgbClr val="E6E7E9"/>
                  </a:solidFill>
                  <a:latin typeface="Tw Cen MT" panose="020B0602020104020603" pitchFamily="34" charset="0"/>
                </a:rPr>
                <a:t>ETAPA</a:t>
              </a:r>
            </a:p>
          </p:txBody>
        </p:sp>
        <p:sp>
          <p:nvSpPr>
            <p:cNvPr id="28" name="TextBox 27">
              <a:extLst>
                <a:ext uri="{FF2B5EF4-FFF2-40B4-BE49-F238E27FC236}">
                  <a16:creationId xmlns:a16="http://schemas.microsoft.com/office/drawing/2014/main" id="{AFA9CFCB-2E2A-4E69-B807-A8DE80F4F84C}"/>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54" name="Group 53">
            <a:extLst>
              <a:ext uri="{FF2B5EF4-FFF2-40B4-BE49-F238E27FC236}">
                <a16:creationId xmlns:a16="http://schemas.microsoft.com/office/drawing/2014/main" id="{71DA1449-9BBE-4FB5-854D-B6D832CCD806}"/>
              </a:ext>
            </a:extLst>
          </p:cNvPr>
          <p:cNvGrpSpPr/>
          <p:nvPr/>
        </p:nvGrpSpPr>
        <p:grpSpPr>
          <a:xfrm>
            <a:off x="402319" y="2120900"/>
            <a:ext cx="1591582" cy="1866900"/>
            <a:chOff x="1494518" y="2209800"/>
            <a:chExt cx="1591582" cy="1866900"/>
          </a:xfrm>
          <a:solidFill>
            <a:srgbClr val="2EB9DA"/>
          </a:solidFill>
        </p:grpSpPr>
        <p:sp>
          <p:nvSpPr>
            <p:cNvPr id="12" name="Rectangle: Top Corners Rounded 11">
              <a:extLst>
                <a:ext uri="{FF2B5EF4-FFF2-40B4-BE49-F238E27FC236}">
                  <a16:creationId xmlns:a16="http://schemas.microsoft.com/office/drawing/2014/main" id="{E176DFE6-E6EE-4CBF-AB55-962516DAF6EF}"/>
                </a:ext>
              </a:extLst>
            </p:cNvPr>
            <p:cNvSpPr/>
            <p:nvPr/>
          </p:nvSpPr>
          <p:spPr>
            <a:xfrm>
              <a:off x="1494518" y="2209800"/>
              <a:ext cx="1591582" cy="1866900"/>
            </a:xfrm>
            <a:prstGeom prst="round2SameRect">
              <a:avLst>
                <a:gd name="adj1" fmla="val 12063"/>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F2352D7-E64D-4683-8555-4BBBFBED2197}"/>
                </a:ext>
              </a:extLst>
            </p:cNvPr>
            <p:cNvSpPr txBox="1"/>
            <p:nvPr/>
          </p:nvSpPr>
          <p:spPr>
            <a:xfrm>
              <a:off x="1539092" y="2329656"/>
              <a:ext cx="1505525" cy="584775"/>
            </a:xfrm>
            <a:prstGeom prst="rect">
              <a:avLst/>
            </a:prstGeom>
            <a:grpFill/>
          </p:spPr>
          <p:txBody>
            <a:bodyPr wrap="square" rtlCol="0">
              <a:spAutoFit/>
            </a:bodyPr>
            <a:lstStyle/>
            <a:p>
              <a:pPr algn="ctr"/>
              <a:r>
                <a:rPr lang="en-US" sz="3200" b="1" dirty="0">
                  <a:solidFill>
                    <a:srgbClr val="E6E7E9"/>
                  </a:solidFill>
                  <a:latin typeface="Tw Cen MT" panose="020B0602020104020603" pitchFamily="34" charset="0"/>
                </a:rPr>
                <a:t>ETAPA</a:t>
              </a:r>
            </a:p>
          </p:txBody>
        </p:sp>
        <p:sp>
          <p:nvSpPr>
            <p:cNvPr id="29" name="TextBox 28">
              <a:extLst>
                <a:ext uri="{FF2B5EF4-FFF2-40B4-BE49-F238E27FC236}">
                  <a16:creationId xmlns:a16="http://schemas.microsoft.com/office/drawing/2014/main" id="{CCE8E3AC-C1DA-4857-8AA2-283A2C840A70}"/>
                </a:ext>
              </a:extLst>
            </p:cNvPr>
            <p:cNvSpPr txBox="1"/>
            <p:nvPr/>
          </p:nvSpPr>
          <p:spPr>
            <a:xfrm>
              <a:off x="1848612" y="2744319"/>
              <a:ext cx="915436" cy="1015663"/>
            </a:xfrm>
            <a:prstGeom prst="rect">
              <a:avLst/>
            </a:prstGeom>
            <a:grp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4" name="TextBox 3">
            <a:extLst>
              <a:ext uri="{FF2B5EF4-FFF2-40B4-BE49-F238E27FC236}">
                <a16:creationId xmlns:a16="http://schemas.microsoft.com/office/drawing/2014/main" id="{BE8AA9BD-5B28-4BB1-803B-54BB6E1B0DE1}"/>
              </a:ext>
            </a:extLst>
          </p:cNvPr>
          <p:cNvSpPr txBox="1"/>
          <p:nvPr/>
        </p:nvSpPr>
        <p:spPr>
          <a:xfrm>
            <a:off x="2256909" y="151314"/>
            <a:ext cx="7278915" cy="1015663"/>
          </a:xfrm>
          <a:prstGeom prst="rect">
            <a:avLst/>
          </a:prstGeom>
          <a:noFill/>
          <a:ln>
            <a:noFill/>
          </a:ln>
          <a:effectLst>
            <a:outerShdw blurRad="50800" dist="38100" dir="10800000" algn="r" rotWithShape="0">
              <a:prstClr val="black">
                <a:alpha val="40000"/>
              </a:prstClr>
            </a:outerShdw>
          </a:effectLst>
        </p:spPr>
        <p:txBody>
          <a:bodyPr wrap="square" rtlCol="0">
            <a:spAutoFit/>
          </a:bodyPr>
          <a:lstStyle/>
          <a:p>
            <a:pPr algn="ctr"/>
            <a:r>
              <a:rPr lang="en-US" sz="6000" dirty="0">
                <a:latin typeface="Anton" panose="02000503000000000000" pitchFamily="2" charset="0"/>
              </a:rPr>
              <a:t>ETAPAS</a:t>
            </a:r>
          </a:p>
        </p:txBody>
      </p:sp>
      <p:grpSp>
        <p:nvGrpSpPr>
          <p:cNvPr id="5" name="Group 4">
            <a:extLst>
              <a:ext uri="{FF2B5EF4-FFF2-40B4-BE49-F238E27FC236}">
                <a16:creationId xmlns:a16="http://schemas.microsoft.com/office/drawing/2014/main" id="{7D884BCA-1978-49CC-8588-5399D7CABDE7}"/>
              </a:ext>
            </a:extLst>
          </p:cNvPr>
          <p:cNvGrpSpPr/>
          <p:nvPr/>
        </p:nvGrpSpPr>
        <p:grpSpPr>
          <a:xfrm>
            <a:off x="5378756" y="1040802"/>
            <a:ext cx="1434489" cy="190500"/>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BA10DECE-FB54-4F98-9472-6CE168F86075}"/>
              </a:ext>
            </a:extLst>
          </p:cNvPr>
          <p:cNvSpPr/>
          <p:nvPr/>
        </p:nvSpPr>
        <p:spPr>
          <a:xfrm flipV="1">
            <a:off x="40231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33F448-D5EA-4698-93DE-C12876411D16}"/>
              </a:ext>
            </a:extLst>
          </p:cNvPr>
          <p:cNvSpPr/>
          <p:nvPr/>
        </p:nvSpPr>
        <p:spPr>
          <a:xfrm flipV="1">
            <a:off x="2848395"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2992BDF-F7C4-4374-886A-86270F68E5B1}"/>
              </a:ext>
            </a:extLst>
          </p:cNvPr>
          <p:cNvSpPr/>
          <p:nvPr/>
        </p:nvSpPr>
        <p:spPr>
          <a:xfrm flipV="1">
            <a:off x="5345272"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066C7CC-77EF-41CA-B323-66B868940684}"/>
              </a:ext>
            </a:extLst>
          </p:cNvPr>
          <p:cNvSpPr/>
          <p:nvPr/>
        </p:nvSpPr>
        <p:spPr>
          <a:xfrm flipV="1">
            <a:off x="7949078" y="31432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0149AF21-2235-48F7-BCB5-97AAA5BB7608}"/>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88756" y="4905623"/>
            <a:ext cx="905768" cy="905768"/>
          </a:xfrm>
          <a:prstGeom prst="rect">
            <a:avLst/>
          </a:prstGeom>
        </p:spPr>
      </p:pic>
      <p:pic>
        <p:nvPicPr>
          <p:cNvPr id="40" name="Picture 39">
            <a:extLst>
              <a:ext uri="{FF2B5EF4-FFF2-40B4-BE49-F238E27FC236}">
                <a16:creationId xmlns:a16="http://schemas.microsoft.com/office/drawing/2014/main" id="{9E50AA9A-FAB8-4A36-BCFC-AE5A9E810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69" y="4914675"/>
            <a:ext cx="900162" cy="900162"/>
          </a:xfrm>
          <a:prstGeom prst="rect">
            <a:avLst/>
          </a:prstGeom>
        </p:spPr>
      </p:pic>
      <p:pic>
        <p:nvPicPr>
          <p:cNvPr id="42" name="Picture 41">
            <a:extLst>
              <a:ext uri="{FF2B5EF4-FFF2-40B4-BE49-F238E27FC236}">
                <a16:creationId xmlns:a16="http://schemas.microsoft.com/office/drawing/2014/main" id="{E45F41EB-76B8-4D33-BDB3-4A3E0743A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177" y="4914675"/>
            <a:ext cx="905770" cy="905768"/>
          </a:xfrm>
          <a:prstGeom prst="rect">
            <a:avLst/>
          </a:prstGeom>
        </p:spPr>
      </p:pic>
      <p:pic>
        <p:nvPicPr>
          <p:cNvPr id="44" name="Picture 43">
            <a:extLst>
              <a:ext uri="{FF2B5EF4-FFF2-40B4-BE49-F238E27FC236}">
                <a16:creationId xmlns:a16="http://schemas.microsoft.com/office/drawing/2014/main" id="{82320AA8-1E5E-496F-9945-24C0399B8D1A}"/>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278808" y="4879271"/>
            <a:ext cx="932120" cy="932120"/>
          </a:xfrm>
          <a:prstGeom prst="rect">
            <a:avLst/>
          </a:prstGeom>
        </p:spPr>
      </p:pic>
      <p:grpSp>
        <p:nvGrpSpPr>
          <p:cNvPr id="55" name="Group 54">
            <a:extLst>
              <a:ext uri="{FF2B5EF4-FFF2-40B4-BE49-F238E27FC236}">
                <a16:creationId xmlns:a16="http://schemas.microsoft.com/office/drawing/2014/main" id="{5BD90705-18BB-473B-A34A-340D3FE7B602}"/>
              </a:ext>
            </a:extLst>
          </p:cNvPr>
          <p:cNvGrpSpPr/>
          <p:nvPr/>
        </p:nvGrpSpPr>
        <p:grpSpPr>
          <a:xfrm>
            <a:off x="345849" y="3748542"/>
            <a:ext cx="1591582" cy="706062"/>
            <a:chOff x="1488849" y="3748542"/>
            <a:chExt cx="1591582" cy="706062"/>
          </a:xfrm>
        </p:grpSpPr>
        <p:sp>
          <p:nvSpPr>
            <p:cNvPr id="46" name="TextBox 45">
              <a:extLst>
                <a:ext uri="{FF2B5EF4-FFF2-40B4-BE49-F238E27FC236}">
                  <a16:creationId xmlns:a16="http://schemas.microsoft.com/office/drawing/2014/main" id="{596EA5B9-609B-41D8-BAEB-1AB2F8B9359E}"/>
                </a:ext>
              </a:extLst>
            </p:cNvPr>
            <p:cNvSpPr txBox="1"/>
            <p:nvPr/>
          </p:nvSpPr>
          <p:spPr>
            <a:xfrm>
              <a:off x="1488849" y="3748542"/>
              <a:ext cx="1591582" cy="646331"/>
            </a:xfrm>
            <a:prstGeom prst="rect">
              <a:avLst/>
            </a:prstGeom>
            <a:noFill/>
          </p:spPr>
          <p:txBody>
            <a:bodyPr wrap="square" rtlCol="0">
              <a:spAutoFit/>
            </a:bodyPr>
            <a:lstStyle/>
            <a:p>
              <a:pPr algn="ctr"/>
              <a:r>
                <a:rPr lang="en-US" b="1" dirty="0">
                  <a:solidFill>
                    <a:srgbClr val="2EB9DA"/>
                  </a:solidFill>
                  <a:latin typeface="Tw Cen MT" panose="020B0602020104020603" pitchFamily="34" charset="0"/>
                </a:rPr>
                <a:t>DATA CLEARING</a:t>
              </a:r>
            </a:p>
          </p:txBody>
        </p:sp>
        <p:sp>
          <p:nvSpPr>
            <p:cNvPr id="47" name="TextBox 46">
              <a:extLst>
                <a:ext uri="{FF2B5EF4-FFF2-40B4-BE49-F238E27FC236}">
                  <a16:creationId xmlns:a16="http://schemas.microsoft.com/office/drawing/2014/main" id="{DAFD7EC4-BD0C-414A-BAC7-6A87FBE0FD33}"/>
                </a:ext>
              </a:extLst>
            </p:cNvPr>
            <p:cNvSpPr txBox="1"/>
            <p:nvPr/>
          </p:nvSpPr>
          <p:spPr>
            <a:xfrm>
              <a:off x="1488849" y="4146827"/>
              <a:ext cx="1591582" cy="307777"/>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grpSp>
        <p:nvGrpSpPr>
          <p:cNvPr id="56" name="Group 55">
            <a:extLst>
              <a:ext uri="{FF2B5EF4-FFF2-40B4-BE49-F238E27FC236}">
                <a16:creationId xmlns:a16="http://schemas.microsoft.com/office/drawing/2014/main" id="{4AC51385-1E45-4902-BDC3-8DDF59AAC454}"/>
              </a:ext>
            </a:extLst>
          </p:cNvPr>
          <p:cNvGrpSpPr/>
          <p:nvPr/>
        </p:nvGrpSpPr>
        <p:grpSpPr>
          <a:xfrm>
            <a:off x="2834674" y="3685042"/>
            <a:ext cx="1591582" cy="833062"/>
            <a:chOff x="3977674" y="3685042"/>
            <a:chExt cx="1591582" cy="833062"/>
          </a:xfrm>
        </p:grpSpPr>
        <p:sp>
          <p:nvSpPr>
            <p:cNvPr id="48" name="TextBox 47">
              <a:extLst>
                <a:ext uri="{FF2B5EF4-FFF2-40B4-BE49-F238E27FC236}">
                  <a16:creationId xmlns:a16="http://schemas.microsoft.com/office/drawing/2014/main" id="{2CF8B1AD-BE20-4D97-80BF-AC12A3B886DB}"/>
                </a:ext>
              </a:extLst>
            </p:cNvPr>
            <p:cNvSpPr txBox="1"/>
            <p:nvPr/>
          </p:nvSpPr>
          <p:spPr>
            <a:xfrm>
              <a:off x="3977674" y="3685042"/>
              <a:ext cx="1591582" cy="830997"/>
            </a:xfrm>
            <a:prstGeom prst="rect">
              <a:avLst/>
            </a:prstGeom>
            <a:noFill/>
          </p:spPr>
          <p:txBody>
            <a:bodyPr wrap="square" rtlCol="0">
              <a:spAutoFit/>
            </a:bodyPr>
            <a:lstStyle/>
            <a:p>
              <a:pPr algn="ctr"/>
              <a:r>
                <a:rPr lang="en-US" sz="1600" b="1" dirty="0">
                  <a:solidFill>
                    <a:srgbClr val="03A1A4"/>
                  </a:solidFill>
                  <a:latin typeface="Tw Cen MT" panose="020B0602020104020603" pitchFamily="34" charset="0"/>
                </a:rPr>
                <a:t>ANALISIS EXPLORATORIO DE DATOS</a:t>
              </a:r>
            </a:p>
          </p:txBody>
        </p:sp>
        <p:sp>
          <p:nvSpPr>
            <p:cNvPr id="49" name="TextBox 48">
              <a:extLst>
                <a:ext uri="{FF2B5EF4-FFF2-40B4-BE49-F238E27FC236}">
                  <a16:creationId xmlns:a16="http://schemas.microsoft.com/office/drawing/2014/main" id="{1F2BC42F-0899-4CCE-A35A-4E495A05687C}"/>
                </a:ext>
              </a:extLst>
            </p:cNvPr>
            <p:cNvSpPr txBox="1"/>
            <p:nvPr/>
          </p:nvSpPr>
          <p:spPr>
            <a:xfrm>
              <a:off x="3977674" y="4210327"/>
              <a:ext cx="1591582" cy="307777"/>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grpSp>
        <p:nvGrpSpPr>
          <p:cNvPr id="59" name="Group 58">
            <a:extLst>
              <a:ext uri="{FF2B5EF4-FFF2-40B4-BE49-F238E27FC236}">
                <a16:creationId xmlns:a16="http://schemas.microsoft.com/office/drawing/2014/main" id="{FC1746BE-76D9-44D6-8ED0-355F952A375E}"/>
              </a:ext>
            </a:extLst>
          </p:cNvPr>
          <p:cNvGrpSpPr/>
          <p:nvPr/>
        </p:nvGrpSpPr>
        <p:grpSpPr>
          <a:xfrm>
            <a:off x="5345272" y="3659642"/>
            <a:ext cx="1591582" cy="794962"/>
            <a:chOff x="6488272" y="3659642"/>
            <a:chExt cx="1591582" cy="794962"/>
          </a:xfrm>
        </p:grpSpPr>
        <p:sp>
          <p:nvSpPr>
            <p:cNvPr id="50" name="TextBox 49">
              <a:extLst>
                <a:ext uri="{FF2B5EF4-FFF2-40B4-BE49-F238E27FC236}">
                  <a16:creationId xmlns:a16="http://schemas.microsoft.com/office/drawing/2014/main" id="{3F85E69A-BADF-47FA-97F2-BF77348F278C}"/>
                </a:ext>
              </a:extLst>
            </p:cNvPr>
            <p:cNvSpPr txBox="1"/>
            <p:nvPr/>
          </p:nvSpPr>
          <p:spPr>
            <a:xfrm>
              <a:off x="6488272" y="3659642"/>
              <a:ext cx="1591582" cy="584775"/>
            </a:xfrm>
            <a:prstGeom prst="rect">
              <a:avLst/>
            </a:prstGeom>
            <a:noFill/>
          </p:spPr>
          <p:txBody>
            <a:bodyPr wrap="square" rtlCol="0">
              <a:spAutoFit/>
            </a:bodyPr>
            <a:lstStyle/>
            <a:p>
              <a:pPr algn="ctr"/>
              <a:r>
                <a:rPr lang="en-US" sz="1600" b="1" dirty="0">
                  <a:solidFill>
                    <a:srgbClr val="8A1673"/>
                  </a:solidFill>
                  <a:latin typeface="Tw Cen MT" panose="020B0602020104020603" pitchFamily="34" charset="0"/>
                </a:rPr>
                <a:t>MOLDELOS -PREDICCION</a:t>
              </a:r>
            </a:p>
          </p:txBody>
        </p:sp>
        <p:sp>
          <p:nvSpPr>
            <p:cNvPr id="51" name="TextBox 50">
              <a:extLst>
                <a:ext uri="{FF2B5EF4-FFF2-40B4-BE49-F238E27FC236}">
                  <a16:creationId xmlns:a16="http://schemas.microsoft.com/office/drawing/2014/main" id="{94CFAA18-F935-43EC-B7D9-4E19F5F37090}"/>
                </a:ext>
              </a:extLst>
            </p:cNvPr>
            <p:cNvSpPr txBox="1"/>
            <p:nvPr/>
          </p:nvSpPr>
          <p:spPr>
            <a:xfrm>
              <a:off x="6488272" y="4146827"/>
              <a:ext cx="1591582" cy="307777"/>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CEAB50F2-56A8-4020-BA7E-223D0388029E}"/>
              </a:ext>
            </a:extLst>
          </p:cNvPr>
          <p:cNvGrpSpPr/>
          <p:nvPr/>
        </p:nvGrpSpPr>
        <p:grpSpPr>
          <a:xfrm>
            <a:off x="7944242" y="3837442"/>
            <a:ext cx="1591582" cy="617162"/>
            <a:chOff x="9087242" y="3837442"/>
            <a:chExt cx="1591582" cy="617162"/>
          </a:xfrm>
        </p:grpSpPr>
        <p:sp>
          <p:nvSpPr>
            <p:cNvPr id="52" name="TextBox 51">
              <a:extLst>
                <a:ext uri="{FF2B5EF4-FFF2-40B4-BE49-F238E27FC236}">
                  <a16:creationId xmlns:a16="http://schemas.microsoft.com/office/drawing/2014/main" id="{8FDFCA09-96C1-48B9-A4BF-FC3BC14E65FF}"/>
                </a:ext>
              </a:extLst>
            </p:cNvPr>
            <p:cNvSpPr txBox="1"/>
            <p:nvPr/>
          </p:nvSpPr>
          <p:spPr>
            <a:xfrm>
              <a:off x="9087242" y="3837442"/>
              <a:ext cx="1591582" cy="369332"/>
            </a:xfrm>
            <a:prstGeom prst="rect">
              <a:avLst/>
            </a:prstGeom>
            <a:noFill/>
          </p:spPr>
          <p:txBody>
            <a:bodyPr wrap="square" rtlCol="0">
              <a:spAutoFit/>
            </a:bodyPr>
            <a:lstStyle/>
            <a:p>
              <a:pPr algn="ctr"/>
              <a:r>
                <a:rPr lang="en-US" b="1" dirty="0">
                  <a:solidFill>
                    <a:srgbClr val="CC3C65"/>
                  </a:solidFill>
                  <a:latin typeface="Tw Cen MT" panose="020B0602020104020603" pitchFamily="34" charset="0"/>
                </a:rPr>
                <a:t>CONCLUSION</a:t>
              </a:r>
            </a:p>
          </p:txBody>
        </p:sp>
        <p:sp>
          <p:nvSpPr>
            <p:cNvPr id="53" name="TextBox 52">
              <a:extLst>
                <a:ext uri="{FF2B5EF4-FFF2-40B4-BE49-F238E27FC236}">
                  <a16:creationId xmlns:a16="http://schemas.microsoft.com/office/drawing/2014/main" id="{390ABEF2-EA94-4E61-B642-F3A2B133F939}"/>
                </a:ext>
              </a:extLst>
            </p:cNvPr>
            <p:cNvSpPr txBox="1"/>
            <p:nvPr/>
          </p:nvSpPr>
          <p:spPr>
            <a:xfrm>
              <a:off x="9087242" y="4146827"/>
              <a:ext cx="1591582" cy="307777"/>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grpSp>
        <p:nvGrpSpPr>
          <p:cNvPr id="45" name="Group 61">
            <a:extLst>
              <a:ext uri="{FF2B5EF4-FFF2-40B4-BE49-F238E27FC236}">
                <a16:creationId xmlns:a16="http://schemas.microsoft.com/office/drawing/2014/main" id="{C048D9AE-144C-4E63-AA02-5A52E0B94938}"/>
              </a:ext>
            </a:extLst>
          </p:cNvPr>
          <p:cNvGrpSpPr/>
          <p:nvPr/>
        </p:nvGrpSpPr>
        <p:grpSpPr>
          <a:xfrm>
            <a:off x="10115448" y="2195383"/>
            <a:ext cx="1805441" cy="1894017"/>
            <a:chOff x="8985148" y="2182683"/>
            <a:chExt cx="1805441" cy="1894017"/>
          </a:xfrm>
        </p:grpSpPr>
        <p:sp>
          <p:nvSpPr>
            <p:cNvPr id="61" name="Rectangle: Top Corners Rounded 22">
              <a:extLst>
                <a:ext uri="{FF2B5EF4-FFF2-40B4-BE49-F238E27FC236}">
                  <a16:creationId xmlns:a16="http://schemas.microsoft.com/office/drawing/2014/main" id="{E9D3F54C-38B5-4233-9364-7356CA6EBA60}"/>
                </a:ext>
              </a:extLst>
            </p:cNvPr>
            <p:cNvSpPr/>
            <p:nvPr/>
          </p:nvSpPr>
          <p:spPr>
            <a:xfrm>
              <a:off x="9092078" y="2209800"/>
              <a:ext cx="1591582" cy="1866900"/>
            </a:xfrm>
            <a:prstGeom prst="round2SameRect">
              <a:avLst>
                <a:gd name="adj1" fmla="val 12063"/>
                <a:gd name="adj2" fmla="val 0"/>
              </a:avLst>
            </a:prstGeom>
            <a:solidFill>
              <a:srgbClr val="2626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24">
              <a:extLst>
                <a:ext uri="{FF2B5EF4-FFF2-40B4-BE49-F238E27FC236}">
                  <a16:creationId xmlns:a16="http://schemas.microsoft.com/office/drawing/2014/main" id="{689EA281-49B8-4DFD-80AE-8E180B117A6D}"/>
                </a:ext>
              </a:extLst>
            </p:cNvPr>
            <p:cNvSpPr txBox="1"/>
            <p:nvPr/>
          </p:nvSpPr>
          <p:spPr>
            <a:xfrm>
              <a:off x="944065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5</a:t>
              </a:r>
            </a:p>
          </p:txBody>
        </p:sp>
        <p:sp>
          <p:nvSpPr>
            <p:cNvPr id="64" name="TextBox 25">
              <a:extLst>
                <a:ext uri="{FF2B5EF4-FFF2-40B4-BE49-F238E27FC236}">
                  <a16:creationId xmlns:a16="http://schemas.microsoft.com/office/drawing/2014/main" id="{13726F0A-AE7A-4356-962E-AC691E30EFE0}"/>
                </a:ext>
              </a:extLst>
            </p:cNvPr>
            <p:cNvSpPr txBox="1"/>
            <p:nvPr/>
          </p:nvSpPr>
          <p:spPr>
            <a:xfrm>
              <a:off x="8985148" y="2182683"/>
              <a:ext cx="1805441" cy="584775"/>
            </a:xfrm>
            <a:prstGeom prst="rect">
              <a:avLst/>
            </a:prstGeom>
            <a:noFill/>
          </p:spPr>
          <p:txBody>
            <a:bodyPr wrap="square" rtlCol="0">
              <a:spAutoFit/>
            </a:bodyPr>
            <a:lstStyle/>
            <a:p>
              <a:pPr algn="ctr"/>
              <a:r>
                <a:rPr lang="en-US" sz="3200" b="1" dirty="0">
                  <a:solidFill>
                    <a:srgbClr val="E6E7E9"/>
                  </a:solidFill>
                  <a:latin typeface="Tw Cen MT" panose="020B0602020104020603" pitchFamily="34" charset="0"/>
                </a:rPr>
                <a:t>ETAPA</a:t>
              </a:r>
            </a:p>
          </p:txBody>
        </p:sp>
      </p:grpSp>
      <p:sp>
        <p:nvSpPr>
          <p:cNvPr id="65" name="Freeform: Shape 23">
            <a:extLst>
              <a:ext uri="{FF2B5EF4-FFF2-40B4-BE49-F238E27FC236}">
                <a16:creationId xmlns:a16="http://schemas.microsoft.com/office/drawing/2014/main" id="{10DD607E-2E03-4781-BF6C-540105F15D81}"/>
              </a:ext>
            </a:extLst>
          </p:cNvPr>
          <p:cNvSpPr/>
          <p:nvPr/>
        </p:nvSpPr>
        <p:spPr>
          <a:xfrm flipV="1">
            <a:off x="10222378" y="3155950"/>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43">
            <a:extLst>
              <a:ext uri="{FF2B5EF4-FFF2-40B4-BE49-F238E27FC236}">
                <a16:creationId xmlns:a16="http://schemas.microsoft.com/office/drawing/2014/main" id="{B051BEB4-D8C6-47C8-8EE8-E8950EA05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2108" y="4891971"/>
            <a:ext cx="932120" cy="932120"/>
          </a:xfrm>
          <a:prstGeom prst="rect">
            <a:avLst/>
          </a:prstGeom>
        </p:spPr>
      </p:pic>
      <p:grpSp>
        <p:nvGrpSpPr>
          <p:cNvPr id="67" name="Group 59">
            <a:extLst>
              <a:ext uri="{FF2B5EF4-FFF2-40B4-BE49-F238E27FC236}">
                <a16:creationId xmlns:a16="http://schemas.microsoft.com/office/drawing/2014/main" id="{D55806CD-A2FF-4725-804A-E75567C0FE9B}"/>
              </a:ext>
            </a:extLst>
          </p:cNvPr>
          <p:cNvGrpSpPr/>
          <p:nvPr/>
        </p:nvGrpSpPr>
        <p:grpSpPr>
          <a:xfrm>
            <a:off x="10217542" y="3850142"/>
            <a:ext cx="1591582" cy="646331"/>
            <a:chOff x="9087242" y="3837442"/>
            <a:chExt cx="1591582" cy="646331"/>
          </a:xfrm>
        </p:grpSpPr>
        <p:sp>
          <p:nvSpPr>
            <p:cNvPr id="68" name="TextBox 51">
              <a:extLst>
                <a:ext uri="{FF2B5EF4-FFF2-40B4-BE49-F238E27FC236}">
                  <a16:creationId xmlns:a16="http://schemas.microsoft.com/office/drawing/2014/main" id="{AF0D394E-C40C-47AC-920C-87006B90A1C9}"/>
                </a:ext>
              </a:extLst>
            </p:cNvPr>
            <p:cNvSpPr txBox="1"/>
            <p:nvPr/>
          </p:nvSpPr>
          <p:spPr>
            <a:xfrm>
              <a:off x="9087242" y="3837442"/>
              <a:ext cx="1591582" cy="646331"/>
            </a:xfrm>
            <a:prstGeom prst="rect">
              <a:avLst/>
            </a:prstGeom>
            <a:noFill/>
          </p:spPr>
          <p:txBody>
            <a:bodyPr wrap="square" rtlCol="0">
              <a:spAutoFit/>
            </a:bodyPr>
            <a:lstStyle/>
            <a:p>
              <a:pPr algn="ctr"/>
              <a:r>
                <a:rPr lang="en-US" b="1" dirty="0">
                  <a:solidFill>
                    <a:srgbClr val="2626C0"/>
                  </a:solidFill>
                  <a:latin typeface="Tw Cen MT" panose="020B0602020104020603" pitchFamily="34" charset="0"/>
                </a:rPr>
                <a:t>MODELOS DE NEGOCIO </a:t>
              </a:r>
            </a:p>
          </p:txBody>
        </p:sp>
        <p:sp>
          <p:nvSpPr>
            <p:cNvPr id="69" name="TextBox 52">
              <a:extLst>
                <a:ext uri="{FF2B5EF4-FFF2-40B4-BE49-F238E27FC236}">
                  <a16:creationId xmlns:a16="http://schemas.microsoft.com/office/drawing/2014/main" id="{BABEDB80-F209-4846-B541-2784155B77E7}"/>
                </a:ext>
              </a:extLst>
            </p:cNvPr>
            <p:cNvSpPr txBox="1"/>
            <p:nvPr/>
          </p:nvSpPr>
          <p:spPr>
            <a:xfrm>
              <a:off x="9087242" y="4146827"/>
              <a:ext cx="1591582" cy="307777"/>
            </a:xfrm>
            <a:prstGeom prst="rect">
              <a:avLst/>
            </a:prstGeom>
            <a:noFill/>
          </p:spPr>
          <p:txBody>
            <a:bodyPr wrap="square" rtlCol="0">
              <a:spAutoFit/>
            </a:bodyPr>
            <a:lstStyle/>
            <a:p>
              <a:pPr algn="ctr"/>
              <a:endParaRPr lang="en-US" sz="1400" b="1" dirty="0">
                <a:solidFill>
                  <a:srgbClr val="A6A6A6"/>
                </a:solidFill>
                <a:latin typeface="Tw Cen MT" panose="020B0602020104020603" pitchFamily="34" charset="0"/>
              </a:endParaRPr>
            </a:p>
          </p:txBody>
        </p:sp>
      </p:grpSp>
      <p:pic>
        <p:nvPicPr>
          <p:cNvPr id="70" name="Google Shape;388;p57">
            <a:extLst>
              <a:ext uri="{FF2B5EF4-FFF2-40B4-BE49-F238E27FC236}">
                <a16:creationId xmlns:a16="http://schemas.microsoft.com/office/drawing/2014/main" id="{A80E7EFE-420C-43E8-B22D-19406C01A93C}"/>
              </a:ext>
            </a:extLst>
          </p:cNvPr>
          <p:cNvPicPr preferRelativeResize="0"/>
          <p:nvPr/>
        </p:nvPicPr>
        <p:blipFill rotWithShape="1">
          <a:blip r:embed="rId6">
            <a:alphaModFix/>
          </a:blip>
          <a:srcRect/>
          <a:stretch/>
        </p:blipFill>
        <p:spPr>
          <a:xfrm>
            <a:off x="10552108" y="6362984"/>
            <a:ext cx="1582035" cy="440900"/>
          </a:xfrm>
          <a:prstGeom prst="rect">
            <a:avLst/>
          </a:prstGeom>
          <a:noFill/>
          <a:ln>
            <a:noFill/>
          </a:ln>
        </p:spPr>
      </p:pic>
    </p:spTree>
    <p:extLst>
      <p:ext uri="{BB962C8B-B14F-4D97-AF65-F5344CB8AC3E}">
        <p14:creationId xmlns:p14="http://schemas.microsoft.com/office/powerpoint/2010/main" val="249408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anim calcmode="lin" valueType="num">
                                      <p:cBhvr>
                                        <p:cTn id="14" dur="500" fill="hold"/>
                                        <p:tgtEl>
                                          <p:spTgt spid="54"/>
                                        </p:tgtEl>
                                        <p:attrNameLst>
                                          <p:attrName>ppt_x</p:attrName>
                                        </p:attrNameLst>
                                      </p:cBhvr>
                                      <p:tavLst>
                                        <p:tav tm="0">
                                          <p:val>
                                            <p:strVal val="#ppt_x"/>
                                          </p:val>
                                        </p:tav>
                                        <p:tav tm="100000">
                                          <p:val>
                                            <p:strVal val="#ppt_x"/>
                                          </p:val>
                                        </p:tav>
                                      </p:tavLst>
                                    </p:anim>
                                    <p:anim calcmode="lin" valueType="num">
                                      <p:cBhvr>
                                        <p:cTn id="15" dur="50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par>
                                <p:cTn id="22" presetID="53" presetClass="entr" presetSubtype="16"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fltVal val="0"/>
                                          </p:val>
                                        </p:tav>
                                        <p:tav tm="100000">
                                          <p:val>
                                            <p:strVal val="#ppt_w"/>
                                          </p:val>
                                        </p:tav>
                                      </p:tavLst>
                                    </p:anim>
                                    <p:anim calcmode="lin" valueType="num">
                                      <p:cBhvr>
                                        <p:cTn id="25" dur="500" fill="hold"/>
                                        <p:tgtEl>
                                          <p:spTgt spid="34"/>
                                        </p:tgtEl>
                                        <p:attrNameLst>
                                          <p:attrName>ppt_h</p:attrName>
                                        </p:attrNameLst>
                                      </p:cBhvr>
                                      <p:tavLst>
                                        <p:tav tm="0">
                                          <p:val>
                                            <p:fltVal val="0"/>
                                          </p:val>
                                        </p:tav>
                                        <p:tav tm="100000">
                                          <p:val>
                                            <p:strVal val="#ppt_h"/>
                                          </p:val>
                                        </p:tav>
                                      </p:tavLst>
                                    </p:anim>
                                    <p:animEffect transition="in" filter="fade">
                                      <p:cBhvr>
                                        <p:cTn id="26" dur="500"/>
                                        <p:tgtEl>
                                          <p:spTgt spid="34"/>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anim calcmode="lin" valueType="num">
                                      <p:cBhvr>
                                        <p:cTn id="37" dur="500" fill="hold"/>
                                        <p:tgtEl>
                                          <p:spTgt spid="57"/>
                                        </p:tgtEl>
                                        <p:attrNameLst>
                                          <p:attrName>ppt_x</p:attrName>
                                        </p:attrNameLst>
                                      </p:cBhvr>
                                      <p:tavLst>
                                        <p:tav tm="0">
                                          <p:val>
                                            <p:strVal val="#ppt_x"/>
                                          </p:val>
                                        </p:tav>
                                        <p:tav tm="100000">
                                          <p:val>
                                            <p:strVal val="#ppt_x"/>
                                          </p:val>
                                        </p:tav>
                                      </p:tavLst>
                                    </p:anim>
                                    <p:anim calcmode="lin" valueType="num">
                                      <p:cBhvr>
                                        <p:cTn id="38" dur="500" fill="hold"/>
                                        <p:tgtEl>
                                          <p:spTgt spid="57"/>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ppt_w</p:attrName>
                                        </p:attrNameLst>
                                      </p:cBhvr>
                                      <p:tavLst>
                                        <p:tav tm="0">
                                          <p:val>
                                            <p:fltVal val="0"/>
                                          </p:val>
                                        </p:tav>
                                        <p:tav tm="100000">
                                          <p:val>
                                            <p:strVal val="#ppt_w"/>
                                          </p:val>
                                        </p:tav>
                                      </p:tavLst>
                                    </p:anim>
                                    <p:anim calcmode="lin" valueType="num">
                                      <p:cBhvr>
                                        <p:cTn id="43" dur="500" fill="hold"/>
                                        <p:tgtEl>
                                          <p:spTgt spid="56"/>
                                        </p:tgtEl>
                                        <p:attrNameLst>
                                          <p:attrName>ppt_h</p:attrName>
                                        </p:attrNameLst>
                                      </p:cBhvr>
                                      <p:tavLst>
                                        <p:tav tm="0">
                                          <p:val>
                                            <p:fltVal val="0"/>
                                          </p:val>
                                        </p:tav>
                                        <p:tav tm="100000">
                                          <p:val>
                                            <p:strVal val="#ppt_h"/>
                                          </p:val>
                                        </p:tav>
                                      </p:tavLst>
                                    </p:anim>
                                    <p:animEffect transition="in" filter="fade">
                                      <p:cBhvr>
                                        <p:cTn id="44" dur="500"/>
                                        <p:tgtEl>
                                          <p:spTgt spid="56"/>
                                        </p:tgtEl>
                                      </p:cBhvr>
                                    </p:animEffect>
                                  </p:childTnLst>
                                </p:cTn>
                              </p:par>
                              <p:par>
                                <p:cTn id="45" presetID="53" presetClass="entr" presetSubtype="16"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anim calcmode="lin" valueType="num">
                                      <p:cBhvr>
                                        <p:cTn id="54" dur="500" fill="hold"/>
                                        <p:tgtEl>
                                          <p:spTgt spid="20"/>
                                        </p:tgtEl>
                                        <p:attrNameLst>
                                          <p:attrName>ppt_x</p:attrName>
                                        </p:attrNameLst>
                                      </p:cBhvr>
                                      <p:tavLst>
                                        <p:tav tm="0">
                                          <p:val>
                                            <p:strVal val="#ppt_x"/>
                                          </p:val>
                                        </p:tav>
                                        <p:tav tm="100000">
                                          <p:val>
                                            <p:strVal val="#ppt_x"/>
                                          </p:val>
                                        </p:tav>
                                      </p:tavLst>
                                    </p:anim>
                                    <p:anim calcmode="lin" valueType="num">
                                      <p:cBhvr>
                                        <p:cTn id="55" dur="500" fill="hold"/>
                                        <p:tgtEl>
                                          <p:spTgt spid="2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anim calcmode="lin" valueType="num">
                                      <p:cBhvr>
                                        <p:cTn id="60" dur="500" fill="hold"/>
                                        <p:tgtEl>
                                          <p:spTgt spid="58"/>
                                        </p:tgtEl>
                                        <p:attrNameLst>
                                          <p:attrName>ppt_x</p:attrName>
                                        </p:attrNameLst>
                                      </p:cBhvr>
                                      <p:tavLst>
                                        <p:tav tm="0">
                                          <p:val>
                                            <p:strVal val="#ppt_x"/>
                                          </p:val>
                                        </p:tav>
                                        <p:tav tm="100000">
                                          <p:val>
                                            <p:strVal val="#ppt_x"/>
                                          </p:val>
                                        </p:tav>
                                      </p:tavLst>
                                    </p:anim>
                                    <p:anim calcmode="lin" valueType="num">
                                      <p:cBhvr>
                                        <p:cTn id="61" dur="500" fill="hold"/>
                                        <p:tgtEl>
                                          <p:spTgt spid="58"/>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p:cTn id="65" dur="500" fill="hold"/>
                                        <p:tgtEl>
                                          <p:spTgt spid="59"/>
                                        </p:tgtEl>
                                        <p:attrNameLst>
                                          <p:attrName>ppt_w</p:attrName>
                                        </p:attrNameLst>
                                      </p:cBhvr>
                                      <p:tavLst>
                                        <p:tav tm="0">
                                          <p:val>
                                            <p:fltVal val="0"/>
                                          </p:val>
                                        </p:tav>
                                        <p:tav tm="100000">
                                          <p:val>
                                            <p:strVal val="#ppt_w"/>
                                          </p:val>
                                        </p:tav>
                                      </p:tavLst>
                                    </p:anim>
                                    <p:anim calcmode="lin" valueType="num">
                                      <p:cBhvr>
                                        <p:cTn id="66" dur="500" fill="hold"/>
                                        <p:tgtEl>
                                          <p:spTgt spid="59"/>
                                        </p:tgtEl>
                                        <p:attrNameLst>
                                          <p:attrName>ppt_h</p:attrName>
                                        </p:attrNameLst>
                                      </p:cBhvr>
                                      <p:tavLst>
                                        <p:tav tm="0">
                                          <p:val>
                                            <p:fltVal val="0"/>
                                          </p:val>
                                        </p:tav>
                                        <p:tav tm="100000">
                                          <p:val>
                                            <p:strVal val="#ppt_h"/>
                                          </p:val>
                                        </p:tav>
                                      </p:tavLst>
                                    </p:anim>
                                    <p:animEffect transition="in" filter="fade">
                                      <p:cBhvr>
                                        <p:cTn id="67" dur="500"/>
                                        <p:tgtEl>
                                          <p:spTgt spid="59"/>
                                        </p:tgtEl>
                                      </p:cBhvr>
                                    </p:animEffect>
                                  </p:childTnLst>
                                </p:cTn>
                              </p:par>
                              <p:par>
                                <p:cTn id="68" presetID="53" presetClass="entr" presetSubtype="16"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childTnLst>
                          </p:cTn>
                        </p:par>
                        <p:par>
                          <p:cTn id="73" fill="hold">
                            <p:stCondLst>
                              <p:cond delay="5750"/>
                            </p:stCondLst>
                            <p:childTnLst>
                              <p:par>
                                <p:cTn id="74" presetID="42" presetClass="entr" presetSubtype="0" fill="hold" grpId="0" nodeType="afterEffect">
                                  <p:stCondLst>
                                    <p:cond delay="25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par>
                          <p:cTn id="79" fill="hold">
                            <p:stCondLst>
                              <p:cond delay="6500"/>
                            </p:stCondLst>
                            <p:childTnLst>
                              <p:par>
                                <p:cTn id="80" presetID="42" presetClass="entr" presetSubtype="0" fill="hold" nodeType="afterEffect">
                                  <p:stCondLst>
                                    <p:cond delay="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anim calcmode="lin" valueType="num">
                                      <p:cBhvr>
                                        <p:cTn id="83" dur="500" fill="hold"/>
                                        <p:tgtEl>
                                          <p:spTgt spid="62"/>
                                        </p:tgtEl>
                                        <p:attrNameLst>
                                          <p:attrName>ppt_x</p:attrName>
                                        </p:attrNameLst>
                                      </p:cBhvr>
                                      <p:tavLst>
                                        <p:tav tm="0">
                                          <p:val>
                                            <p:strVal val="#ppt_x"/>
                                          </p:val>
                                        </p:tav>
                                        <p:tav tm="100000">
                                          <p:val>
                                            <p:strVal val="#ppt_x"/>
                                          </p:val>
                                        </p:tav>
                                      </p:tavLst>
                                    </p:anim>
                                    <p:anim calcmode="lin" valueType="num">
                                      <p:cBhvr>
                                        <p:cTn id="84" dur="500" fill="hold"/>
                                        <p:tgtEl>
                                          <p:spTgt spid="62"/>
                                        </p:tgtEl>
                                        <p:attrNameLst>
                                          <p:attrName>ppt_y</p:attrName>
                                        </p:attrNameLst>
                                      </p:cBhvr>
                                      <p:tavLst>
                                        <p:tav tm="0">
                                          <p:val>
                                            <p:strVal val="#ppt_y+.1"/>
                                          </p:val>
                                        </p:tav>
                                        <p:tav tm="100000">
                                          <p:val>
                                            <p:strVal val="#ppt_y"/>
                                          </p:val>
                                        </p:tav>
                                      </p:tavLst>
                                    </p:anim>
                                  </p:childTnLst>
                                </p:cTn>
                              </p:par>
                            </p:childTnLst>
                          </p:cTn>
                        </p:par>
                        <p:par>
                          <p:cTn id="85" fill="hold">
                            <p:stCondLst>
                              <p:cond delay="7250"/>
                            </p:stCondLst>
                            <p:childTnLst>
                              <p:par>
                                <p:cTn id="86" presetID="53" presetClass="entr" presetSubtype="16" fill="hold" nodeType="afterEffect">
                                  <p:stCondLst>
                                    <p:cond delay="0"/>
                                  </p:stCondLst>
                                  <p:childTnLst>
                                    <p:set>
                                      <p:cBhvr>
                                        <p:cTn id="87" dur="1" fill="hold">
                                          <p:stCondLst>
                                            <p:cond delay="0"/>
                                          </p:stCondLst>
                                        </p:cTn>
                                        <p:tgtEl>
                                          <p:spTgt spid="60"/>
                                        </p:tgtEl>
                                        <p:attrNameLst>
                                          <p:attrName>style.visibility</p:attrName>
                                        </p:attrNameLst>
                                      </p:cBhvr>
                                      <p:to>
                                        <p:strVal val="visible"/>
                                      </p:to>
                                    </p:set>
                                    <p:anim calcmode="lin" valueType="num">
                                      <p:cBhvr>
                                        <p:cTn id="88" dur="500" fill="hold"/>
                                        <p:tgtEl>
                                          <p:spTgt spid="60"/>
                                        </p:tgtEl>
                                        <p:attrNameLst>
                                          <p:attrName>ppt_w</p:attrName>
                                        </p:attrNameLst>
                                      </p:cBhvr>
                                      <p:tavLst>
                                        <p:tav tm="0">
                                          <p:val>
                                            <p:fltVal val="0"/>
                                          </p:val>
                                        </p:tav>
                                        <p:tav tm="100000">
                                          <p:val>
                                            <p:strVal val="#ppt_w"/>
                                          </p:val>
                                        </p:tav>
                                      </p:tavLst>
                                    </p:anim>
                                    <p:anim calcmode="lin" valueType="num">
                                      <p:cBhvr>
                                        <p:cTn id="89" dur="500" fill="hold"/>
                                        <p:tgtEl>
                                          <p:spTgt spid="60"/>
                                        </p:tgtEl>
                                        <p:attrNameLst>
                                          <p:attrName>ppt_h</p:attrName>
                                        </p:attrNameLst>
                                      </p:cBhvr>
                                      <p:tavLst>
                                        <p:tav tm="0">
                                          <p:val>
                                            <p:fltVal val="0"/>
                                          </p:val>
                                        </p:tav>
                                        <p:tav tm="100000">
                                          <p:val>
                                            <p:strVal val="#ppt_h"/>
                                          </p:val>
                                        </p:tav>
                                      </p:tavLst>
                                    </p:anim>
                                    <p:animEffect transition="in" filter="fade">
                                      <p:cBhvr>
                                        <p:cTn id="90" dur="500"/>
                                        <p:tgtEl>
                                          <p:spTgt spid="60"/>
                                        </p:tgtEl>
                                      </p:cBhvr>
                                    </p:animEffect>
                                  </p:childTnLst>
                                </p:cTn>
                              </p:par>
                              <p:par>
                                <p:cTn id="91" presetID="53" presetClass="entr" presetSubtype="16"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fltVal val="0"/>
                                          </p:val>
                                        </p:tav>
                                        <p:tav tm="100000">
                                          <p:val>
                                            <p:strVal val="#ppt_w"/>
                                          </p:val>
                                        </p:tav>
                                      </p:tavLst>
                                    </p:anim>
                                    <p:anim calcmode="lin" valueType="num">
                                      <p:cBhvr>
                                        <p:cTn id="94" dur="500" fill="hold"/>
                                        <p:tgtEl>
                                          <p:spTgt spid="44"/>
                                        </p:tgtEl>
                                        <p:attrNameLst>
                                          <p:attrName>ppt_h</p:attrName>
                                        </p:attrNameLst>
                                      </p:cBhvr>
                                      <p:tavLst>
                                        <p:tav tm="0">
                                          <p:val>
                                            <p:fltVal val="0"/>
                                          </p:val>
                                        </p:tav>
                                        <p:tav tm="100000">
                                          <p:val>
                                            <p:strVal val="#ppt_h"/>
                                          </p:val>
                                        </p:tav>
                                      </p:tavLst>
                                    </p:anim>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mph" presetSubtype="2" fill="hold" grpId="0" nodeType="clickEffect">
                                  <p:stCondLst>
                                    <p:cond delay="0"/>
                                  </p:stCondLst>
                                  <p:childTnLst>
                                    <p:animClr clrSpc="rgb" dir="cw">
                                      <p:cBhvr override="childStyle">
                                        <p:cTn id="99" dur="10" fill="hold"/>
                                        <p:tgtEl>
                                          <p:spTgt spid="4"/>
                                        </p:tgtEl>
                                        <p:attrNameLst>
                                          <p:attrName>style.color</p:attrName>
                                        </p:attrNameLst>
                                      </p:cBhvr>
                                      <p:to>
                                        <a:schemeClr val="accent2"/>
                                      </p:to>
                                    </p:animClr>
                                  </p:childTnLst>
                                </p:cTn>
                              </p:par>
                            </p:childTnLst>
                          </p:cTn>
                        </p:par>
                        <p:par>
                          <p:cTn id="100" fill="hold">
                            <p:stCondLst>
                              <p:cond delay="10"/>
                            </p:stCondLst>
                            <p:childTnLst>
                              <p:par>
                                <p:cTn id="101" presetID="42" presetClass="entr" presetSubtype="0" fill="hold" grpId="0" nodeType="afterEffect">
                                  <p:stCondLst>
                                    <p:cond delay="25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anim calcmode="lin" valueType="num">
                                      <p:cBhvr>
                                        <p:cTn id="104" dur="500" fill="hold"/>
                                        <p:tgtEl>
                                          <p:spTgt spid="65"/>
                                        </p:tgtEl>
                                        <p:attrNameLst>
                                          <p:attrName>ppt_x</p:attrName>
                                        </p:attrNameLst>
                                      </p:cBhvr>
                                      <p:tavLst>
                                        <p:tav tm="0">
                                          <p:val>
                                            <p:strVal val="#ppt_x"/>
                                          </p:val>
                                        </p:tav>
                                        <p:tav tm="100000">
                                          <p:val>
                                            <p:strVal val="#ppt_x"/>
                                          </p:val>
                                        </p:tav>
                                      </p:tavLst>
                                    </p:anim>
                                    <p:anim calcmode="lin" valueType="num">
                                      <p:cBhvr>
                                        <p:cTn id="105" dur="500" fill="hold"/>
                                        <p:tgtEl>
                                          <p:spTgt spid="65"/>
                                        </p:tgtEl>
                                        <p:attrNameLst>
                                          <p:attrName>ppt_y</p:attrName>
                                        </p:attrNameLst>
                                      </p:cBhvr>
                                      <p:tavLst>
                                        <p:tav tm="0">
                                          <p:val>
                                            <p:strVal val="#ppt_y+.1"/>
                                          </p:val>
                                        </p:tav>
                                        <p:tav tm="100000">
                                          <p:val>
                                            <p:strVal val="#ppt_y"/>
                                          </p:val>
                                        </p:tav>
                                      </p:tavLst>
                                    </p:anim>
                                  </p:childTnLst>
                                </p:cTn>
                              </p:par>
                            </p:childTnLst>
                          </p:cTn>
                        </p:par>
                        <p:par>
                          <p:cTn id="106" fill="hold">
                            <p:stCondLst>
                              <p:cond delay="760"/>
                            </p:stCondLst>
                            <p:childTnLst>
                              <p:par>
                                <p:cTn id="107" presetID="42" presetClass="entr" presetSubtype="0" fill="hold" nodeType="afterEffect">
                                  <p:stCondLst>
                                    <p:cond delay="25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anim calcmode="lin" valueType="num">
                                      <p:cBhvr>
                                        <p:cTn id="110" dur="500" fill="hold"/>
                                        <p:tgtEl>
                                          <p:spTgt spid="45"/>
                                        </p:tgtEl>
                                        <p:attrNameLst>
                                          <p:attrName>ppt_x</p:attrName>
                                        </p:attrNameLst>
                                      </p:cBhvr>
                                      <p:tavLst>
                                        <p:tav tm="0">
                                          <p:val>
                                            <p:strVal val="#ppt_x"/>
                                          </p:val>
                                        </p:tav>
                                        <p:tav tm="100000">
                                          <p:val>
                                            <p:strVal val="#ppt_x"/>
                                          </p:val>
                                        </p:tav>
                                      </p:tavLst>
                                    </p:anim>
                                    <p:anim calcmode="lin" valueType="num">
                                      <p:cBhvr>
                                        <p:cTn id="111" dur="500" fill="hold"/>
                                        <p:tgtEl>
                                          <p:spTgt spid="45"/>
                                        </p:tgtEl>
                                        <p:attrNameLst>
                                          <p:attrName>ppt_y</p:attrName>
                                        </p:attrNameLst>
                                      </p:cBhvr>
                                      <p:tavLst>
                                        <p:tav tm="0">
                                          <p:val>
                                            <p:strVal val="#ppt_y+.1"/>
                                          </p:val>
                                        </p:tav>
                                        <p:tav tm="100000">
                                          <p:val>
                                            <p:strVal val="#ppt_y"/>
                                          </p:val>
                                        </p:tav>
                                      </p:tavLst>
                                    </p:anim>
                                  </p:childTnLst>
                                </p:cTn>
                              </p:par>
                            </p:childTnLst>
                          </p:cTn>
                        </p:par>
                        <p:par>
                          <p:cTn id="112" fill="hold">
                            <p:stCondLst>
                              <p:cond delay="1510"/>
                            </p:stCondLst>
                            <p:childTnLst>
                              <p:par>
                                <p:cTn id="113" presetID="53" presetClass="entr" presetSubtype="16" fill="hold" nodeType="afterEffect">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cBhvr>
                                        <p:cTn id="115" dur="500" fill="hold"/>
                                        <p:tgtEl>
                                          <p:spTgt spid="67"/>
                                        </p:tgtEl>
                                        <p:attrNameLst>
                                          <p:attrName>ppt_w</p:attrName>
                                        </p:attrNameLst>
                                      </p:cBhvr>
                                      <p:tavLst>
                                        <p:tav tm="0">
                                          <p:val>
                                            <p:fltVal val="0"/>
                                          </p:val>
                                        </p:tav>
                                        <p:tav tm="100000">
                                          <p:val>
                                            <p:strVal val="#ppt_w"/>
                                          </p:val>
                                        </p:tav>
                                      </p:tavLst>
                                    </p:anim>
                                    <p:anim calcmode="lin" valueType="num">
                                      <p:cBhvr>
                                        <p:cTn id="116" dur="500" fill="hold"/>
                                        <p:tgtEl>
                                          <p:spTgt spid="67"/>
                                        </p:tgtEl>
                                        <p:attrNameLst>
                                          <p:attrName>ppt_h</p:attrName>
                                        </p:attrNameLst>
                                      </p:cBhvr>
                                      <p:tavLst>
                                        <p:tav tm="0">
                                          <p:val>
                                            <p:fltVal val="0"/>
                                          </p:val>
                                        </p:tav>
                                        <p:tav tm="100000">
                                          <p:val>
                                            <p:strVal val="#ppt_h"/>
                                          </p:val>
                                        </p:tav>
                                      </p:tavLst>
                                    </p:anim>
                                    <p:animEffect transition="in" filter="fade">
                                      <p:cBhvr>
                                        <p:cTn id="117" dur="500"/>
                                        <p:tgtEl>
                                          <p:spTgt spid="67"/>
                                        </p:tgtEl>
                                      </p:cBhvr>
                                    </p:animEffect>
                                  </p:childTnLst>
                                </p:cTn>
                              </p:par>
                              <p:par>
                                <p:cTn id="118" presetID="53" presetClass="entr" presetSubtype="16" fill="hold" nodeType="withEffect">
                                  <p:stCondLst>
                                    <p:cond delay="0"/>
                                  </p:stCondLst>
                                  <p:childTnLst>
                                    <p:set>
                                      <p:cBhvr>
                                        <p:cTn id="119" dur="1" fill="hold">
                                          <p:stCondLst>
                                            <p:cond delay="0"/>
                                          </p:stCondLst>
                                        </p:cTn>
                                        <p:tgtEl>
                                          <p:spTgt spid="66"/>
                                        </p:tgtEl>
                                        <p:attrNameLst>
                                          <p:attrName>style.visibility</p:attrName>
                                        </p:attrNameLst>
                                      </p:cBhvr>
                                      <p:to>
                                        <p:strVal val="visible"/>
                                      </p:to>
                                    </p:set>
                                    <p:anim calcmode="lin" valueType="num">
                                      <p:cBhvr>
                                        <p:cTn id="120" dur="500" fill="hold"/>
                                        <p:tgtEl>
                                          <p:spTgt spid="66"/>
                                        </p:tgtEl>
                                        <p:attrNameLst>
                                          <p:attrName>ppt_w</p:attrName>
                                        </p:attrNameLst>
                                      </p:cBhvr>
                                      <p:tavLst>
                                        <p:tav tm="0">
                                          <p:val>
                                            <p:fltVal val="0"/>
                                          </p:val>
                                        </p:tav>
                                        <p:tav tm="100000">
                                          <p:val>
                                            <p:strVal val="#ppt_w"/>
                                          </p:val>
                                        </p:tav>
                                      </p:tavLst>
                                    </p:anim>
                                    <p:anim calcmode="lin" valueType="num">
                                      <p:cBhvr>
                                        <p:cTn id="121" dur="500" fill="hold"/>
                                        <p:tgtEl>
                                          <p:spTgt spid="66"/>
                                        </p:tgtEl>
                                        <p:attrNameLst>
                                          <p:attrName>ppt_h</p:attrName>
                                        </p:attrNameLst>
                                      </p:cBhvr>
                                      <p:tavLst>
                                        <p:tav tm="0">
                                          <p:val>
                                            <p:fltVal val="0"/>
                                          </p:val>
                                        </p:tav>
                                        <p:tav tm="100000">
                                          <p:val>
                                            <p:strVal val="#ppt_h"/>
                                          </p:val>
                                        </p:tav>
                                      </p:tavLst>
                                    </p:anim>
                                    <p:animEffect transition="in" filter="fade">
                                      <p:cBhvr>
                                        <p:cTn id="1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6" grpId="0" animBg="1"/>
      <p:bldP spid="20" grpId="0" animBg="1"/>
      <p:bldP spid="24" grpId="0" animBg="1"/>
      <p:bldP spid="6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rma libre: forma 39">
            <a:extLst>
              <a:ext uri="{FF2B5EF4-FFF2-40B4-BE49-F238E27FC236}">
                <a16:creationId xmlns:a16="http://schemas.microsoft.com/office/drawing/2014/main" id="{85CFC8A1-F16B-4585-8A4A-230CE4DBC40F}"/>
              </a:ext>
            </a:extLst>
          </p:cNvPr>
          <p:cNvSpPr/>
          <p:nvPr/>
        </p:nvSpPr>
        <p:spPr>
          <a:xfrm>
            <a:off x="-8380925" y="0"/>
            <a:ext cx="21951782" cy="7041989"/>
          </a:xfrm>
          <a:custGeom>
            <a:avLst/>
            <a:gdLst>
              <a:gd name="connsiteX0" fmla="*/ 8380925 w 21951782"/>
              <a:gd name="connsiteY0" fmla="*/ 0 h 7041989"/>
              <a:gd name="connsiteX1" fmla="*/ 10770335 w 21951782"/>
              <a:gd name="connsiteY1" fmla="*/ 0 h 7041989"/>
              <a:gd name="connsiteX2" fmla="*/ 10770335 w 21951782"/>
              <a:gd name="connsiteY2" fmla="*/ 2088989 h 7041989"/>
              <a:gd name="connsiteX3" fmla="*/ 21951782 w 21951782"/>
              <a:gd name="connsiteY3" fmla="*/ 2088989 h 7041989"/>
              <a:gd name="connsiteX4" fmla="*/ 21951782 w 21951782"/>
              <a:gd name="connsiteY4" fmla="*/ 7041989 h 7041989"/>
              <a:gd name="connsiteX5" fmla="*/ 0 w 21951782"/>
              <a:gd name="connsiteY5" fmla="*/ 7041989 h 7041989"/>
              <a:gd name="connsiteX6" fmla="*/ 0 w 21951782"/>
              <a:gd name="connsiteY6" fmla="*/ 2088989 h 7041989"/>
              <a:gd name="connsiteX7" fmla="*/ 8380925 w 21951782"/>
              <a:gd name="connsiteY7" fmla="*/ 2088989 h 70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782" h="7041989">
                <a:moveTo>
                  <a:pt x="8380925" y="0"/>
                </a:moveTo>
                <a:lnTo>
                  <a:pt x="10770335" y="0"/>
                </a:lnTo>
                <a:lnTo>
                  <a:pt x="10770335" y="2088989"/>
                </a:lnTo>
                <a:lnTo>
                  <a:pt x="21951782" y="2088989"/>
                </a:lnTo>
                <a:lnTo>
                  <a:pt x="21951782" y="7041989"/>
                </a:lnTo>
                <a:lnTo>
                  <a:pt x="0" y="7041989"/>
                </a:lnTo>
                <a:lnTo>
                  <a:pt x="0" y="2088989"/>
                </a:lnTo>
                <a:lnTo>
                  <a:pt x="8380925" y="2088989"/>
                </a:lnTo>
                <a:close/>
              </a:path>
            </a:pathLst>
          </a:custGeom>
          <a:solidFill>
            <a:srgbClr val="289A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AR" dirty="0"/>
          </a:p>
        </p:txBody>
      </p:sp>
      <p:sp>
        <p:nvSpPr>
          <p:cNvPr id="3" name="CuadroTexto 2">
            <a:extLst>
              <a:ext uri="{FF2B5EF4-FFF2-40B4-BE49-F238E27FC236}">
                <a16:creationId xmlns:a16="http://schemas.microsoft.com/office/drawing/2014/main" id="{CF06087A-374A-4CE3-8647-0FE31139079E}"/>
              </a:ext>
            </a:extLst>
          </p:cNvPr>
          <p:cNvSpPr txBox="1"/>
          <p:nvPr/>
        </p:nvSpPr>
        <p:spPr>
          <a:xfrm>
            <a:off x="543067" y="1249652"/>
            <a:ext cx="1538514" cy="369332"/>
          </a:xfrm>
          <a:prstGeom prst="rect">
            <a:avLst/>
          </a:prstGeom>
          <a:noFill/>
        </p:spPr>
        <p:txBody>
          <a:bodyPr wrap="square" rtlCol="0">
            <a:spAutoFit/>
          </a:bodyPr>
          <a:lstStyle/>
          <a:p>
            <a:pPr algn="ctr"/>
            <a:r>
              <a:rPr lang="es-AR" dirty="0">
                <a:solidFill>
                  <a:schemeClr val="bg1"/>
                </a:solidFill>
                <a:latin typeface="Anton" panose="02000503000000000000" pitchFamily="2" charset="0"/>
              </a:rPr>
              <a:t>DATA CLEARING</a:t>
            </a:r>
          </a:p>
        </p:txBody>
      </p:sp>
      <p:sp>
        <p:nvSpPr>
          <p:cNvPr id="5" name="CuadroTexto 4">
            <a:extLst>
              <a:ext uri="{FF2B5EF4-FFF2-40B4-BE49-F238E27FC236}">
                <a16:creationId xmlns:a16="http://schemas.microsoft.com/office/drawing/2014/main" id="{FED0D097-DB02-4B29-9BEC-D5F4F7E4879E}"/>
              </a:ext>
            </a:extLst>
          </p:cNvPr>
          <p:cNvSpPr txBox="1"/>
          <p:nvPr/>
        </p:nvSpPr>
        <p:spPr>
          <a:xfrm>
            <a:off x="7561203" y="1278482"/>
            <a:ext cx="1847852" cy="369332"/>
          </a:xfrm>
          <a:prstGeom prst="rect">
            <a:avLst/>
          </a:prstGeom>
          <a:noFill/>
        </p:spPr>
        <p:txBody>
          <a:bodyPr wrap="square" rtlCol="0">
            <a:spAutoFit/>
          </a:bodyPr>
          <a:lstStyle/>
          <a:p>
            <a:pPr algn="ctr"/>
            <a:r>
              <a:rPr lang="es-AR" dirty="0">
                <a:latin typeface="Anton" panose="02000503000000000000" pitchFamily="2" charset="0"/>
              </a:rPr>
              <a:t>CONCLUSIONES</a:t>
            </a:r>
          </a:p>
        </p:txBody>
      </p:sp>
      <p:sp>
        <p:nvSpPr>
          <p:cNvPr id="6" name="CuadroTexto 5">
            <a:extLst>
              <a:ext uri="{FF2B5EF4-FFF2-40B4-BE49-F238E27FC236}">
                <a16:creationId xmlns:a16="http://schemas.microsoft.com/office/drawing/2014/main" id="{10D355B5-752F-478A-87D9-5BD50F747F0A}"/>
              </a:ext>
            </a:extLst>
          </p:cNvPr>
          <p:cNvSpPr txBox="1"/>
          <p:nvPr/>
        </p:nvSpPr>
        <p:spPr>
          <a:xfrm>
            <a:off x="9409055" y="1292658"/>
            <a:ext cx="2637977" cy="369332"/>
          </a:xfrm>
          <a:prstGeom prst="rect">
            <a:avLst/>
          </a:prstGeom>
          <a:noFill/>
        </p:spPr>
        <p:txBody>
          <a:bodyPr wrap="square" rtlCol="0">
            <a:spAutoFit/>
          </a:bodyPr>
          <a:lstStyle/>
          <a:p>
            <a:pPr algn="ctr"/>
            <a:r>
              <a:rPr lang="es-AR" dirty="0">
                <a:latin typeface="Anton" panose="02000503000000000000" pitchFamily="2" charset="0"/>
              </a:rPr>
              <a:t>MODELOS DE NEGOCIO</a:t>
            </a:r>
          </a:p>
        </p:txBody>
      </p:sp>
      <p:sp>
        <p:nvSpPr>
          <p:cNvPr id="8" name="CuadroTexto 7">
            <a:extLst>
              <a:ext uri="{FF2B5EF4-FFF2-40B4-BE49-F238E27FC236}">
                <a16:creationId xmlns:a16="http://schemas.microsoft.com/office/drawing/2014/main" id="{95737A36-7578-40D6-A803-5010D11A0CD4}"/>
              </a:ext>
            </a:extLst>
          </p:cNvPr>
          <p:cNvSpPr txBox="1"/>
          <p:nvPr/>
        </p:nvSpPr>
        <p:spPr>
          <a:xfrm>
            <a:off x="5059446" y="1278482"/>
            <a:ext cx="2405741" cy="369332"/>
          </a:xfrm>
          <a:prstGeom prst="rect">
            <a:avLst/>
          </a:prstGeom>
          <a:noFill/>
        </p:spPr>
        <p:txBody>
          <a:bodyPr wrap="square" rtlCol="0">
            <a:spAutoFit/>
          </a:bodyPr>
          <a:lstStyle/>
          <a:p>
            <a:pPr algn="ctr"/>
            <a:r>
              <a:rPr lang="es-AR" dirty="0">
                <a:latin typeface="Anton" panose="02000503000000000000" pitchFamily="2" charset="0"/>
              </a:rPr>
              <a:t>MODELOS DE PREDICCION </a:t>
            </a:r>
          </a:p>
        </p:txBody>
      </p:sp>
      <p:pic>
        <p:nvPicPr>
          <p:cNvPr id="10" name="Imagen 9" descr="Robot con relleno sólido">
            <a:hlinkClick r:id="rId2" action="ppaction://hlinksldjump"/>
            <a:extLst>
              <a:ext uri="{FF2B5EF4-FFF2-40B4-BE49-F238E27FC236}">
                <a16:creationId xmlns:a16="http://schemas.microsoft.com/office/drawing/2014/main" id="{BE53F4E2-1FDC-44A1-AE82-12E71D2BF9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9568" y="89126"/>
            <a:ext cx="1119552" cy="1119552"/>
          </a:xfrm>
          <a:prstGeom prst="rect">
            <a:avLst/>
          </a:prstGeom>
        </p:spPr>
      </p:pic>
      <p:pic>
        <p:nvPicPr>
          <p:cNvPr id="12" name="Imagen 11" descr="Brain in head con relleno sólido">
            <a:hlinkClick r:id="rId5" action="ppaction://hlinksldjump"/>
            <a:extLst>
              <a:ext uri="{FF2B5EF4-FFF2-40B4-BE49-F238E27FC236}">
                <a16:creationId xmlns:a16="http://schemas.microsoft.com/office/drawing/2014/main" id="{E49D2A4B-B145-4297-8B52-821D26D5DE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040913" y="138930"/>
            <a:ext cx="867299" cy="867299"/>
          </a:xfrm>
          <a:prstGeom prst="rect">
            <a:avLst/>
          </a:prstGeom>
        </p:spPr>
      </p:pic>
      <p:pic>
        <p:nvPicPr>
          <p:cNvPr id="14" name="Imagen 13" descr="Briefcase con relleno sólido">
            <a:hlinkClick r:id="rId8" action="ppaction://hlinksldjump"/>
            <a:extLst>
              <a:ext uri="{FF2B5EF4-FFF2-40B4-BE49-F238E27FC236}">
                <a16:creationId xmlns:a16="http://schemas.microsoft.com/office/drawing/2014/main" id="{EA1B965D-43FF-420A-B823-35E4D86813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268856" y="98328"/>
            <a:ext cx="979565" cy="979565"/>
          </a:xfrm>
          <a:prstGeom prst="rect">
            <a:avLst/>
          </a:prstGeom>
        </p:spPr>
      </p:pic>
      <p:sp>
        <p:nvSpPr>
          <p:cNvPr id="20" name="CuadroTexto 19">
            <a:extLst>
              <a:ext uri="{FF2B5EF4-FFF2-40B4-BE49-F238E27FC236}">
                <a16:creationId xmlns:a16="http://schemas.microsoft.com/office/drawing/2014/main" id="{D9CDB4D8-A3F8-4122-8798-89A4CBF5E0E0}"/>
              </a:ext>
            </a:extLst>
          </p:cNvPr>
          <p:cNvSpPr txBox="1"/>
          <p:nvPr/>
        </p:nvSpPr>
        <p:spPr>
          <a:xfrm>
            <a:off x="4384771" y="2274537"/>
            <a:ext cx="3492574" cy="707886"/>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4000" dirty="0">
                <a:solidFill>
                  <a:schemeClr val="bg1">
                    <a:lumMod val="95000"/>
                  </a:schemeClr>
                </a:solidFill>
                <a:latin typeface="Anton" panose="02000503000000000000" pitchFamily="2" charset="0"/>
              </a:rPr>
              <a:t>DATA CLEARING</a:t>
            </a:r>
          </a:p>
        </p:txBody>
      </p:sp>
      <p:pic>
        <p:nvPicPr>
          <p:cNvPr id="27" name="Imagen 26">
            <a:extLst>
              <a:ext uri="{FF2B5EF4-FFF2-40B4-BE49-F238E27FC236}">
                <a16:creationId xmlns:a16="http://schemas.microsoft.com/office/drawing/2014/main" id="{0E40B31F-3D4A-4ECE-AD1B-743F751E32F7}"/>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674920" y="57352"/>
            <a:ext cx="1361767" cy="1361767"/>
          </a:xfrm>
          <a:prstGeom prst="rect">
            <a:avLst/>
          </a:prstGeom>
        </p:spPr>
      </p:pic>
      <p:pic>
        <p:nvPicPr>
          <p:cNvPr id="29" name="!!PRINCIPAL">
            <a:extLst>
              <a:ext uri="{FF2B5EF4-FFF2-40B4-BE49-F238E27FC236}">
                <a16:creationId xmlns:a16="http://schemas.microsoft.com/office/drawing/2014/main" id="{1AAB9F6E-C188-47B8-8627-60F1D49E741E}"/>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194365" y="2428116"/>
            <a:ext cx="3263264" cy="3263264"/>
          </a:xfrm>
          <a:prstGeom prst="rect">
            <a:avLst/>
          </a:prstGeom>
          <a:effectLst>
            <a:outerShdw blurRad="50800" dist="38100" dir="10800000" algn="r" rotWithShape="0">
              <a:prstClr val="black">
                <a:alpha val="40000"/>
              </a:prstClr>
            </a:outerShdw>
          </a:effectLst>
        </p:spPr>
      </p:pic>
      <p:sp>
        <p:nvSpPr>
          <p:cNvPr id="36" name="CuadroTexto 35">
            <a:extLst>
              <a:ext uri="{FF2B5EF4-FFF2-40B4-BE49-F238E27FC236}">
                <a16:creationId xmlns:a16="http://schemas.microsoft.com/office/drawing/2014/main" id="{E1BADF2F-52E8-4E62-8380-75F8FDB801F3}"/>
              </a:ext>
            </a:extLst>
          </p:cNvPr>
          <p:cNvSpPr txBox="1"/>
          <p:nvPr/>
        </p:nvSpPr>
        <p:spPr>
          <a:xfrm>
            <a:off x="2478462" y="4379797"/>
            <a:ext cx="9121678" cy="1754326"/>
          </a:xfrm>
          <a:prstGeom prst="rect">
            <a:avLst/>
          </a:prstGeom>
          <a:noFill/>
        </p:spPr>
        <p:txBody>
          <a:bodyPr wrap="square" rtlCol="0">
            <a:spAutoFit/>
          </a:bodyPr>
          <a:lstStyle/>
          <a:p>
            <a:pPr algn="just"/>
            <a:r>
              <a:rPr lang="es-MX" b="1" i="0" dirty="0">
                <a:solidFill>
                  <a:schemeClr val="bg1"/>
                </a:solidFill>
                <a:effectLst/>
                <a:latin typeface="Helvetica Neue"/>
              </a:rPr>
              <a:t>La limpieza de datos o limpieza de datos es el proceso de detectar y corregir (o eliminar) registros corruptos o inexactos de un conjunto de registros, tabla o base de datos y se refiere a identificar partes incompletas, incorrectas, inexactas o irrelevantes de los datos y luego reemplazar, modificar, o eliminando los datos sucios o gruesos</a:t>
            </a:r>
          </a:p>
          <a:p>
            <a:endParaRPr lang="es-AR" b="1" dirty="0">
              <a:solidFill>
                <a:schemeClr val="bg1"/>
              </a:solidFill>
            </a:endParaRPr>
          </a:p>
        </p:txBody>
      </p:sp>
      <p:sp>
        <p:nvSpPr>
          <p:cNvPr id="23" name="CuadroTexto 22">
            <a:extLst>
              <a:ext uri="{FF2B5EF4-FFF2-40B4-BE49-F238E27FC236}">
                <a16:creationId xmlns:a16="http://schemas.microsoft.com/office/drawing/2014/main" id="{8BAA1EC4-FFC7-4168-8958-2018E9C240BC}"/>
              </a:ext>
            </a:extLst>
          </p:cNvPr>
          <p:cNvSpPr txBox="1"/>
          <p:nvPr/>
        </p:nvSpPr>
        <p:spPr>
          <a:xfrm>
            <a:off x="2321829" y="1249652"/>
            <a:ext cx="2641602" cy="369332"/>
          </a:xfrm>
          <a:prstGeom prst="rect">
            <a:avLst/>
          </a:prstGeom>
          <a:noFill/>
        </p:spPr>
        <p:txBody>
          <a:bodyPr wrap="square" rtlCol="0">
            <a:spAutoFit/>
          </a:bodyPr>
          <a:lstStyle/>
          <a:p>
            <a:pPr algn="ctr"/>
            <a:r>
              <a:rPr lang="es-AR" dirty="0">
                <a:latin typeface="Anton" panose="02000503000000000000" pitchFamily="2" charset="0"/>
              </a:rPr>
              <a:t>EDA</a:t>
            </a:r>
          </a:p>
        </p:txBody>
      </p:sp>
      <p:pic>
        <p:nvPicPr>
          <p:cNvPr id="24" name="Imagen 17" descr="Target Audience con relleno sólido">
            <a:extLst>
              <a:ext uri="{FF2B5EF4-FFF2-40B4-BE49-F238E27FC236}">
                <a16:creationId xmlns:a16="http://schemas.microsoft.com/office/drawing/2014/main" id="{EF4442A2-C607-423C-824D-1559F852DF7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892113" y="45149"/>
            <a:ext cx="1417999" cy="1417999"/>
          </a:xfrm>
          <a:prstGeom prst="rect">
            <a:avLst/>
          </a:prstGeom>
          <a:effectLst>
            <a:outerShdw blurRad="50800" dist="38100" dir="10800000" algn="r" rotWithShape="0">
              <a:prstClr val="black">
                <a:alpha val="40000"/>
              </a:prstClr>
            </a:outerShdw>
          </a:effectLst>
        </p:spPr>
      </p:pic>
      <p:pic>
        <p:nvPicPr>
          <p:cNvPr id="16" name="Google Shape;388;p57">
            <a:extLst>
              <a:ext uri="{FF2B5EF4-FFF2-40B4-BE49-F238E27FC236}">
                <a16:creationId xmlns:a16="http://schemas.microsoft.com/office/drawing/2014/main" id="{642B947B-AD5D-4A84-A26B-1B08AFAAE170}"/>
              </a:ext>
            </a:extLst>
          </p:cNvPr>
          <p:cNvPicPr preferRelativeResize="0"/>
          <p:nvPr/>
        </p:nvPicPr>
        <p:blipFill rotWithShape="1">
          <a:blip r:embed="rId14">
            <a:alphaModFix/>
          </a:blip>
          <a:srcRect/>
          <a:stretch/>
        </p:blipFill>
        <p:spPr>
          <a:xfrm>
            <a:off x="10609965" y="6488022"/>
            <a:ext cx="1582035" cy="440900"/>
          </a:xfrm>
          <a:prstGeom prst="rect">
            <a:avLst/>
          </a:prstGeom>
          <a:noFill/>
          <a:ln>
            <a:noFill/>
          </a:ln>
        </p:spPr>
      </p:pic>
    </p:spTree>
    <p:extLst>
      <p:ext uri="{BB962C8B-B14F-4D97-AF65-F5344CB8AC3E}">
        <p14:creationId xmlns:p14="http://schemas.microsoft.com/office/powerpoint/2010/main" val="38504207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rma libre: forma 23">
            <a:extLst>
              <a:ext uri="{FF2B5EF4-FFF2-40B4-BE49-F238E27FC236}">
                <a16:creationId xmlns:a16="http://schemas.microsoft.com/office/drawing/2014/main" id="{039D29D2-E3B6-4550-BF43-58109C6D3E93}"/>
              </a:ext>
            </a:extLst>
          </p:cNvPr>
          <p:cNvSpPr/>
          <p:nvPr/>
        </p:nvSpPr>
        <p:spPr>
          <a:xfrm>
            <a:off x="-6101810" y="-4057"/>
            <a:ext cx="21951782" cy="7041989"/>
          </a:xfrm>
          <a:custGeom>
            <a:avLst/>
            <a:gdLst>
              <a:gd name="connsiteX0" fmla="*/ 8380925 w 21951782"/>
              <a:gd name="connsiteY0" fmla="*/ 0 h 7041989"/>
              <a:gd name="connsiteX1" fmla="*/ 10770335 w 21951782"/>
              <a:gd name="connsiteY1" fmla="*/ 0 h 7041989"/>
              <a:gd name="connsiteX2" fmla="*/ 10770335 w 21951782"/>
              <a:gd name="connsiteY2" fmla="*/ 2088989 h 7041989"/>
              <a:gd name="connsiteX3" fmla="*/ 21951782 w 21951782"/>
              <a:gd name="connsiteY3" fmla="*/ 2088989 h 7041989"/>
              <a:gd name="connsiteX4" fmla="*/ 21951782 w 21951782"/>
              <a:gd name="connsiteY4" fmla="*/ 7041989 h 7041989"/>
              <a:gd name="connsiteX5" fmla="*/ 0 w 21951782"/>
              <a:gd name="connsiteY5" fmla="*/ 7041989 h 7041989"/>
              <a:gd name="connsiteX6" fmla="*/ 0 w 21951782"/>
              <a:gd name="connsiteY6" fmla="*/ 2088989 h 7041989"/>
              <a:gd name="connsiteX7" fmla="*/ 8380925 w 21951782"/>
              <a:gd name="connsiteY7" fmla="*/ 2088989 h 704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1782" h="7041989">
                <a:moveTo>
                  <a:pt x="8380925" y="0"/>
                </a:moveTo>
                <a:lnTo>
                  <a:pt x="10770335" y="0"/>
                </a:lnTo>
                <a:lnTo>
                  <a:pt x="10770335" y="2088989"/>
                </a:lnTo>
                <a:lnTo>
                  <a:pt x="21951782" y="2088989"/>
                </a:lnTo>
                <a:lnTo>
                  <a:pt x="21951782" y="7041989"/>
                </a:lnTo>
                <a:lnTo>
                  <a:pt x="0" y="7041989"/>
                </a:lnTo>
                <a:lnTo>
                  <a:pt x="0" y="2088989"/>
                </a:lnTo>
                <a:lnTo>
                  <a:pt x="8380925" y="2088989"/>
                </a:lnTo>
                <a:close/>
              </a:path>
            </a:pathLst>
          </a:custGeom>
          <a:solidFill>
            <a:srgbClr val="3AAC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AR" dirty="0"/>
          </a:p>
        </p:txBody>
      </p:sp>
      <p:sp>
        <p:nvSpPr>
          <p:cNvPr id="3" name="CuadroTexto 2">
            <a:extLst>
              <a:ext uri="{FF2B5EF4-FFF2-40B4-BE49-F238E27FC236}">
                <a16:creationId xmlns:a16="http://schemas.microsoft.com/office/drawing/2014/main" id="{CF06087A-374A-4CE3-8647-0FE31139079E}"/>
              </a:ext>
            </a:extLst>
          </p:cNvPr>
          <p:cNvSpPr txBox="1"/>
          <p:nvPr/>
        </p:nvSpPr>
        <p:spPr>
          <a:xfrm>
            <a:off x="438918" y="1467895"/>
            <a:ext cx="1538514" cy="369332"/>
          </a:xfrm>
          <a:prstGeom prst="rect">
            <a:avLst/>
          </a:prstGeom>
          <a:noFill/>
        </p:spPr>
        <p:txBody>
          <a:bodyPr wrap="square" rtlCol="0">
            <a:spAutoFit/>
          </a:bodyPr>
          <a:lstStyle/>
          <a:p>
            <a:pPr algn="ctr"/>
            <a:r>
              <a:rPr lang="es-AR" dirty="0">
                <a:latin typeface="Anton" panose="02000503000000000000" pitchFamily="2" charset="0"/>
              </a:rPr>
              <a:t>DATA CLEARING</a:t>
            </a:r>
          </a:p>
        </p:txBody>
      </p:sp>
      <p:sp>
        <p:nvSpPr>
          <p:cNvPr id="4" name="CuadroTexto 3">
            <a:extLst>
              <a:ext uri="{FF2B5EF4-FFF2-40B4-BE49-F238E27FC236}">
                <a16:creationId xmlns:a16="http://schemas.microsoft.com/office/drawing/2014/main" id="{6505D444-D9EE-47D8-9E63-72A5F8C2F26B}"/>
              </a:ext>
            </a:extLst>
          </p:cNvPr>
          <p:cNvSpPr txBox="1"/>
          <p:nvPr/>
        </p:nvSpPr>
        <p:spPr>
          <a:xfrm>
            <a:off x="2157529" y="1486511"/>
            <a:ext cx="2641602" cy="369332"/>
          </a:xfrm>
          <a:prstGeom prst="rect">
            <a:avLst/>
          </a:prstGeom>
          <a:noFill/>
        </p:spPr>
        <p:txBody>
          <a:bodyPr wrap="square" rtlCol="0">
            <a:spAutoFit/>
          </a:bodyPr>
          <a:lstStyle/>
          <a:p>
            <a:pPr algn="ctr"/>
            <a:r>
              <a:rPr lang="es-AR" dirty="0">
                <a:solidFill>
                  <a:schemeClr val="bg1">
                    <a:lumMod val="95000"/>
                  </a:schemeClr>
                </a:solidFill>
                <a:latin typeface="Anton" panose="02000503000000000000" pitchFamily="2" charset="0"/>
              </a:rPr>
              <a:t>EDA</a:t>
            </a:r>
          </a:p>
        </p:txBody>
      </p:sp>
      <p:pic>
        <p:nvPicPr>
          <p:cNvPr id="18" name="Imagen 17" descr="Target Audience con relleno sólido">
            <a:extLst>
              <a:ext uri="{FF2B5EF4-FFF2-40B4-BE49-F238E27FC236}">
                <a16:creationId xmlns:a16="http://schemas.microsoft.com/office/drawing/2014/main" id="{51CF77A9-5116-4643-81FB-4DEC8FDD60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688014" y="106864"/>
            <a:ext cx="1417999" cy="1417999"/>
          </a:xfrm>
          <a:prstGeom prst="rect">
            <a:avLst/>
          </a:prstGeom>
          <a:effectLst>
            <a:outerShdw blurRad="50800" dist="38100" dir="10800000" algn="r" rotWithShape="0">
              <a:prstClr val="black">
                <a:alpha val="40000"/>
              </a:prstClr>
            </a:outerShdw>
          </a:effectLst>
        </p:spPr>
      </p:pic>
      <p:sp>
        <p:nvSpPr>
          <p:cNvPr id="20" name="CuadroTexto 19">
            <a:extLst>
              <a:ext uri="{FF2B5EF4-FFF2-40B4-BE49-F238E27FC236}">
                <a16:creationId xmlns:a16="http://schemas.microsoft.com/office/drawing/2014/main" id="{D9CDB4D8-A3F8-4122-8798-89A4CBF5E0E0}"/>
              </a:ext>
            </a:extLst>
          </p:cNvPr>
          <p:cNvSpPr txBox="1"/>
          <p:nvPr/>
        </p:nvSpPr>
        <p:spPr>
          <a:xfrm>
            <a:off x="5144950" y="2274537"/>
            <a:ext cx="6608131" cy="707886"/>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s-AR" sz="4000" dirty="0">
                <a:solidFill>
                  <a:schemeClr val="bg1">
                    <a:lumMod val="95000"/>
                  </a:schemeClr>
                </a:solidFill>
                <a:latin typeface="Anton" panose="02000503000000000000" pitchFamily="2" charset="0"/>
              </a:rPr>
              <a:t>ANALISIS EXPLORATORIO DE DATOS</a:t>
            </a:r>
          </a:p>
        </p:txBody>
      </p:sp>
      <p:sp>
        <p:nvSpPr>
          <p:cNvPr id="21" name="CuadroTexto 20">
            <a:extLst>
              <a:ext uri="{FF2B5EF4-FFF2-40B4-BE49-F238E27FC236}">
                <a16:creationId xmlns:a16="http://schemas.microsoft.com/office/drawing/2014/main" id="{441C20DB-20C0-41C8-81FF-60B4F1E05517}"/>
              </a:ext>
            </a:extLst>
          </p:cNvPr>
          <p:cNvSpPr txBox="1"/>
          <p:nvPr/>
        </p:nvSpPr>
        <p:spPr>
          <a:xfrm>
            <a:off x="2721218" y="3220825"/>
            <a:ext cx="9353360" cy="2554545"/>
          </a:xfrm>
          <a:prstGeom prst="rect">
            <a:avLst/>
          </a:prstGeom>
          <a:noFill/>
        </p:spPr>
        <p:txBody>
          <a:bodyPr wrap="square" rtlCol="0">
            <a:spAutoFit/>
          </a:bodyPr>
          <a:lstStyle/>
          <a:p>
            <a:pPr algn="just"/>
            <a:r>
              <a:rPr lang="es-MX" sz="2000" b="1" dirty="0">
                <a:solidFill>
                  <a:schemeClr val="bg1">
                    <a:lumMod val="95000"/>
                  </a:schemeClr>
                </a:solidFill>
              </a:rPr>
              <a:t>El análisis exploratorio de datos se refiere al proceso crítico de realizar investigaciones iniciales sobre los datos para descubrir patrones, detectar anomalías, probar hipótesis y verificar suposiciones con la ayuda de estadísticas resumidas y representaciones gráficas.</a:t>
            </a:r>
          </a:p>
          <a:p>
            <a:pPr algn="just"/>
            <a:endParaRPr lang="es-MX" sz="2000" b="1" dirty="0">
              <a:solidFill>
                <a:schemeClr val="bg1">
                  <a:lumMod val="95000"/>
                </a:schemeClr>
              </a:solidFill>
            </a:endParaRPr>
          </a:p>
          <a:p>
            <a:pPr algn="just"/>
            <a:r>
              <a:rPr lang="es-MX" sz="2000" b="1" dirty="0">
                <a:solidFill>
                  <a:schemeClr val="bg1">
                    <a:lumMod val="95000"/>
                  </a:schemeClr>
                </a:solidFill>
              </a:rPr>
              <a:t>La visualización de datos es la representación gráfica de datos para transmitir información de forma interactiva y eficiente a los clientes, clientes y partes interesadas en general.</a:t>
            </a:r>
            <a:endParaRPr lang="es-AR" sz="2000" b="1" dirty="0">
              <a:solidFill>
                <a:schemeClr val="bg1">
                  <a:lumMod val="95000"/>
                </a:schemeClr>
              </a:solidFill>
            </a:endParaRPr>
          </a:p>
        </p:txBody>
      </p:sp>
      <p:pic>
        <p:nvPicPr>
          <p:cNvPr id="27" name="Imagen 26">
            <a:hlinkClick r:id="rId4" action="ppaction://hlinksldjump"/>
            <a:extLst>
              <a:ext uri="{FF2B5EF4-FFF2-40B4-BE49-F238E27FC236}">
                <a16:creationId xmlns:a16="http://schemas.microsoft.com/office/drawing/2014/main" id="{0E40B31F-3D4A-4ECE-AD1B-743F751E32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65" y="163097"/>
            <a:ext cx="1361767" cy="1361767"/>
          </a:xfrm>
          <a:prstGeom prst="rect">
            <a:avLst/>
          </a:prstGeom>
        </p:spPr>
      </p:pic>
      <p:pic>
        <p:nvPicPr>
          <p:cNvPr id="23" name="Imagen 17" descr="Target Audience con relleno sólido">
            <a:extLst>
              <a:ext uri="{FF2B5EF4-FFF2-40B4-BE49-F238E27FC236}">
                <a16:creationId xmlns:a16="http://schemas.microsoft.com/office/drawing/2014/main" id="{01BFDCB2-7F63-47BC-9D52-22C58EFBCA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6720" y="2346720"/>
            <a:ext cx="2649789" cy="2649789"/>
          </a:xfrm>
          <a:prstGeom prst="rect">
            <a:avLst/>
          </a:prstGeom>
          <a:effectLst>
            <a:outerShdw blurRad="50800" dist="38100" dir="10800000" algn="r" rotWithShape="0">
              <a:prstClr val="black">
                <a:alpha val="40000"/>
              </a:prstClr>
            </a:outerShdw>
          </a:effectLst>
        </p:spPr>
      </p:pic>
      <p:sp>
        <p:nvSpPr>
          <p:cNvPr id="16" name="CuadroTexto 15">
            <a:extLst>
              <a:ext uri="{FF2B5EF4-FFF2-40B4-BE49-F238E27FC236}">
                <a16:creationId xmlns:a16="http://schemas.microsoft.com/office/drawing/2014/main" id="{49F61588-40B3-4E69-8A32-E0B7844BE223}"/>
              </a:ext>
            </a:extLst>
          </p:cNvPr>
          <p:cNvSpPr txBox="1"/>
          <p:nvPr/>
        </p:nvSpPr>
        <p:spPr>
          <a:xfrm>
            <a:off x="7561203" y="1507082"/>
            <a:ext cx="1847852" cy="369332"/>
          </a:xfrm>
          <a:prstGeom prst="rect">
            <a:avLst/>
          </a:prstGeom>
          <a:noFill/>
        </p:spPr>
        <p:txBody>
          <a:bodyPr wrap="square" rtlCol="0">
            <a:spAutoFit/>
          </a:bodyPr>
          <a:lstStyle/>
          <a:p>
            <a:pPr algn="ctr"/>
            <a:r>
              <a:rPr lang="es-AR" dirty="0">
                <a:latin typeface="Anton" panose="02000503000000000000" pitchFamily="2" charset="0"/>
              </a:rPr>
              <a:t>CONCLUSIONES</a:t>
            </a:r>
          </a:p>
        </p:txBody>
      </p:sp>
      <p:sp>
        <p:nvSpPr>
          <p:cNvPr id="17" name="CuadroTexto 16">
            <a:extLst>
              <a:ext uri="{FF2B5EF4-FFF2-40B4-BE49-F238E27FC236}">
                <a16:creationId xmlns:a16="http://schemas.microsoft.com/office/drawing/2014/main" id="{02C68B4E-A041-4E72-A0A9-8A562ABDDA2A}"/>
              </a:ext>
            </a:extLst>
          </p:cNvPr>
          <p:cNvSpPr txBox="1"/>
          <p:nvPr/>
        </p:nvSpPr>
        <p:spPr>
          <a:xfrm>
            <a:off x="9409055" y="1521258"/>
            <a:ext cx="2637977" cy="369332"/>
          </a:xfrm>
          <a:prstGeom prst="rect">
            <a:avLst/>
          </a:prstGeom>
          <a:noFill/>
        </p:spPr>
        <p:txBody>
          <a:bodyPr wrap="square" rtlCol="0">
            <a:spAutoFit/>
          </a:bodyPr>
          <a:lstStyle/>
          <a:p>
            <a:pPr algn="ctr"/>
            <a:r>
              <a:rPr lang="es-AR" dirty="0">
                <a:latin typeface="Anton" panose="02000503000000000000" pitchFamily="2" charset="0"/>
              </a:rPr>
              <a:t>MODELOS DE NEGOCIO</a:t>
            </a:r>
          </a:p>
        </p:txBody>
      </p:sp>
      <p:sp>
        <p:nvSpPr>
          <p:cNvPr id="19" name="CuadroTexto 18">
            <a:extLst>
              <a:ext uri="{FF2B5EF4-FFF2-40B4-BE49-F238E27FC236}">
                <a16:creationId xmlns:a16="http://schemas.microsoft.com/office/drawing/2014/main" id="{EFFE1507-71D3-4324-ADB2-AA0B264FDBB6}"/>
              </a:ext>
            </a:extLst>
          </p:cNvPr>
          <p:cNvSpPr txBox="1"/>
          <p:nvPr/>
        </p:nvSpPr>
        <p:spPr>
          <a:xfrm>
            <a:off x="5059446" y="1507082"/>
            <a:ext cx="2405741" cy="369332"/>
          </a:xfrm>
          <a:prstGeom prst="rect">
            <a:avLst/>
          </a:prstGeom>
          <a:noFill/>
        </p:spPr>
        <p:txBody>
          <a:bodyPr wrap="square" rtlCol="0">
            <a:spAutoFit/>
          </a:bodyPr>
          <a:lstStyle/>
          <a:p>
            <a:pPr algn="ctr"/>
            <a:r>
              <a:rPr lang="es-AR" dirty="0">
                <a:latin typeface="Anton" panose="02000503000000000000" pitchFamily="2" charset="0"/>
              </a:rPr>
              <a:t>MODELOS DE PREDICCION </a:t>
            </a:r>
          </a:p>
        </p:txBody>
      </p:sp>
      <p:pic>
        <p:nvPicPr>
          <p:cNvPr id="22" name="Imagen 9" descr="Robot con relleno sólido">
            <a:hlinkClick r:id="rId6" action="ppaction://hlinksldjump"/>
            <a:extLst>
              <a:ext uri="{FF2B5EF4-FFF2-40B4-BE49-F238E27FC236}">
                <a16:creationId xmlns:a16="http://schemas.microsoft.com/office/drawing/2014/main" id="{7E4A2BE8-C488-4C9A-883E-47CFF95839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39568" y="317726"/>
            <a:ext cx="1119552" cy="1119552"/>
          </a:xfrm>
          <a:prstGeom prst="rect">
            <a:avLst/>
          </a:prstGeom>
        </p:spPr>
      </p:pic>
      <p:pic>
        <p:nvPicPr>
          <p:cNvPr id="25" name="Imagen 11" descr="Brain in head con relleno sólido">
            <a:hlinkClick r:id="rId9" action="ppaction://hlinksldjump"/>
            <a:extLst>
              <a:ext uri="{FF2B5EF4-FFF2-40B4-BE49-F238E27FC236}">
                <a16:creationId xmlns:a16="http://schemas.microsoft.com/office/drawing/2014/main" id="{7D61B8DC-0B68-437E-BE2B-02DECB49B5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040913" y="367530"/>
            <a:ext cx="867299" cy="867299"/>
          </a:xfrm>
          <a:prstGeom prst="rect">
            <a:avLst/>
          </a:prstGeom>
        </p:spPr>
      </p:pic>
      <p:pic>
        <p:nvPicPr>
          <p:cNvPr id="26" name="Imagen 13" descr="Briefcase con relleno sólido">
            <a:hlinkClick r:id="rId12" action="ppaction://hlinksldjump"/>
            <a:extLst>
              <a:ext uri="{FF2B5EF4-FFF2-40B4-BE49-F238E27FC236}">
                <a16:creationId xmlns:a16="http://schemas.microsoft.com/office/drawing/2014/main" id="{884674D4-55CD-45EE-B280-5A43A469E1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192656" y="307878"/>
            <a:ext cx="979565" cy="979565"/>
          </a:xfrm>
          <a:prstGeom prst="rect">
            <a:avLst/>
          </a:prstGeom>
        </p:spPr>
      </p:pic>
      <p:pic>
        <p:nvPicPr>
          <p:cNvPr id="28" name="Google Shape;388;p57">
            <a:extLst>
              <a:ext uri="{FF2B5EF4-FFF2-40B4-BE49-F238E27FC236}">
                <a16:creationId xmlns:a16="http://schemas.microsoft.com/office/drawing/2014/main" id="{9F4E16D1-4AB6-434F-80ED-461FDF01E0E4}"/>
              </a:ext>
            </a:extLst>
          </p:cNvPr>
          <p:cNvPicPr preferRelativeResize="0"/>
          <p:nvPr/>
        </p:nvPicPr>
        <p:blipFill rotWithShape="1">
          <a:blip r:embed="rId15">
            <a:alphaModFix/>
          </a:blip>
          <a:srcRect/>
          <a:stretch/>
        </p:blipFill>
        <p:spPr>
          <a:xfrm>
            <a:off x="10464997" y="6493490"/>
            <a:ext cx="1582035" cy="440900"/>
          </a:xfrm>
          <a:prstGeom prst="rect">
            <a:avLst/>
          </a:prstGeom>
          <a:noFill/>
          <a:ln>
            <a:noFill/>
          </a:ln>
        </p:spPr>
      </p:pic>
    </p:spTree>
    <p:extLst>
      <p:ext uri="{BB962C8B-B14F-4D97-AF65-F5344CB8AC3E}">
        <p14:creationId xmlns:p14="http://schemas.microsoft.com/office/powerpoint/2010/main" val="21879935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15426</TotalTime>
  <Words>2299</Words>
  <Application>Microsoft Office PowerPoint</Application>
  <PresentationFormat>Panorámica</PresentationFormat>
  <Paragraphs>247</Paragraphs>
  <Slides>35</Slides>
  <Notes>11</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35</vt:i4>
      </vt:variant>
    </vt:vector>
  </HeadingPairs>
  <TitlesOfParts>
    <vt:vector size="44" baseType="lpstr">
      <vt:lpstr>Anton</vt:lpstr>
      <vt:lpstr>Arial</vt:lpstr>
      <vt:lpstr>Calibri</vt:lpstr>
      <vt:lpstr>Calibri Light</vt:lpstr>
      <vt:lpstr>Century Gothic</vt:lpstr>
      <vt:lpstr>Courier New</vt:lpstr>
      <vt:lpstr>Helvetica Neue</vt:lpstr>
      <vt:lpstr>Tw Cen MT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Claudio</cp:lastModifiedBy>
  <cp:revision>196</cp:revision>
  <dcterms:created xsi:type="dcterms:W3CDTF">2017-11-09T17:58:25Z</dcterms:created>
  <dcterms:modified xsi:type="dcterms:W3CDTF">2022-08-14T04:24:46Z</dcterms:modified>
</cp:coreProperties>
</file>